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26"/>
  </p:notesMasterIdLst>
  <p:handoutMasterIdLst>
    <p:handoutMasterId r:id="rId27"/>
  </p:handoutMasterIdLst>
  <p:sldIdLst>
    <p:sldId id="639" r:id="rId2"/>
    <p:sldId id="640" r:id="rId3"/>
    <p:sldId id="829" r:id="rId4"/>
    <p:sldId id="830" r:id="rId5"/>
    <p:sldId id="641" r:id="rId6"/>
    <p:sldId id="776" r:id="rId7"/>
    <p:sldId id="779" r:id="rId8"/>
    <p:sldId id="777" r:id="rId9"/>
    <p:sldId id="799" r:id="rId10"/>
    <p:sldId id="813" r:id="rId11"/>
    <p:sldId id="800" r:id="rId12"/>
    <p:sldId id="801" r:id="rId13"/>
    <p:sldId id="802" r:id="rId14"/>
    <p:sldId id="804" r:id="rId15"/>
    <p:sldId id="803" r:id="rId16"/>
    <p:sldId id="805" r:id="rId17"/>
    <p:sldId id="806" r:id="rId18"/>
    <p:sldId id="807" r:id="rId19"/>
    <p:sldId id="808" r:id="rId20"/>
    <p:sldId id="809" r:id="rId21"/>
    <p:sldId id="831" r:id="rId22"/>
    <p:sldId id="834" r:id="rId23"/>
    <p:sldId id="835" r:id="rId24"/>
    <p:sldId id="416" r:id="rId25"/>
  </p:sldIdLst>
  <p:sldSz cx="9144000" cy="6858000" type="screen4x3"/>
  <p:notesSz cx="7099300" cy="10234613"/>
  <p:custDataLst>
    <p:tags r:id="rId28"/>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90" userDrawn="1">
          <p15:clr>
            <a:srgbClr val="A4A3A4"/>
          </p15:clr>
        </p15:guide>
        <p15:guide id="2" pos="2784" userDrawn="1">
          <p15:clr>
            <a:srgbClr val="A4A3A4"/>
          </p15:clr>
        </p15:guide>
      </p15:sldGuideLst>
    </p:ext>
    <p:ext uri="{2D200454-40CA-4A62-9FC3-DE9A4176ACB9}">
      <p15:notesGuideLst xmlns:p15="http://schemas.microsoft.com/office/powerpoint/2012/main">
        <p15:guide id="1" orient="horz" pos="3119">
          <p15:clr>
            <a:srgbClr val="A4A3A4"/>
          </p15:clr>
        </p15:guide>
        <p15:guide id="2" pos="216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0000"/>
    <a:srgbClr val="0000FF"/>
    <a:srgbClr val="FFFF99"/>
    <a:srgbClr val="FFFF66"/>
    <a:srgbClr val="3399FF"/>
    <a:srgbClr val="FFFF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9" autoAdjust="0"/>
    <p:restoredTop sz="91460" autoAdjust="0"/>
  </p:normalViewPr>
  <p:slideViewPr>
    <p:cSldViewPr showGuides="1">
      <p:cViewPr varScale="1">
        <p:scale>
          <a:sx n="62" d="100"/>
          <a:sy n="62" d="100"/>
        </p:scale>
        <p:origin x="1554" y="78"/>
      </p:cViewPr>
      <p:guideLst>
        <p:guide orient="horz" pos="2090"/>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2" d="100"/>
          <a:sy n="72" d="100"/>
        </p:scale>
        <p:origin x="-3348" y="-90"/>
      </p:cViewPr>
      <p:guideLst>
        <p:guide orient="horz" pos="3119"/>
        <p:guide pos="216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076575" cy="511175"/>
          </a:xfrm>
          <a:prstGeom prst="rect">
            <a:avLst/>
          </a:prstGeom>
          <a:noFill/>
          <a:ln>
            <a:noFill/>
          </a:ln>
          <a:effectLst/>
        </p:spPr>
        <p:txBody>
          <a:bodyPr vert="horz" wrap="square" lIns="91440" tIns="45720" rIns="91440" bIns="45720" numCol="1" anchor="t" anchorCtr="0" compatLnSpc="1"/>
          <a:lstStyle>
            <a:lvl1pPr algn="l" eaLnBrk="0" hangingPunct="0">
              <a:defRPr sz="1200">
                <a:latin typeface="Arial" panose="020B0604020202020204" pitchFamily="34" charset="0"/>
                <a:ea typeface="宋体" panose="02010600030101010101" pitchFamily="2" charset="-122"/>
              </a:defRPr>
            </a:lvl1pPr>
          </a:lstStyle>
          <a:p>
            <a:pPr>
              <a:defRPr/>
            </a:pPr>
            <a:endParaRPr lang="zh-CN" altLang="en-US"/>
          </a:p>
        </p:txBody>
      </p:sp>
      <p:sp>
        <p:nvSpPr>
          <p:cNvPr id="56323" name="Rectangle 3"/>
          <p:cNvSpPr>
            <a:spLocks noGrp="1" noChangeArrowheads="1"/>
          </p:cNvSpPr>
          <p:nvPr>
            <p:ph type="dt" sz="quarter" idx="1"/>
          </p:nvPr>
        </p:nvSpPr>
        <p:spPr bwMode="auto">
          <a:xfrm>
            <a:off x="4021138" y="0"/>
            <a:ext cx="3076575" cy="511175"/>
          </a:xfrm>
          <a:prstGeom prst="rect">
            <a:avLst/>
          </a:prstGeom>
          <a:noFill/>
          <a:ln>
            <a:noFill/>
          </a:ln>
          <a:effectLst/>
        </p:spPr>
        <p:txBody>
          <a:bodyPr vert="horz" wrap="square" lIns="91440" tIns="45720" rIns="91440" bIns="45720" numCol="1" anchor="t" anchorCtr="0" compatLnSpc="1"/>
          <a:lstStyle>
            <a:lvl1pPr algn="r" eaLnBrk="0" hangingPunct="0">
              <a:defRPr sz="1200">
                <a:latin typeface="Arial" panose="020B0604020202020204" pitchFamily="34" charset="0"/>
                <a:ea typeface="宋体" panose="02010600030101010101" pitchFamily="2" charset="-122"/>
              </a:defRPr>
            </a:lvl1pPr>
          </a:lstStyle>
          <a:p>
            <a:pPr>
              <a:defRPr/>
            </a:pPr>
            <a:fld id="{227C5291-FB04-47DF-AB20-B7E0D0943F3B}" type="datetime1">
              <a:rPr lang="zh-CN" altLang="en-US"/>
              <a:t>2023/3/11/Sat</a:t>
            </a:fld>
            <a:endParaRPr lang="en-US" altLang="zh-CN" dirty="0"/>
          </a:p>
        </p:txBody>
      </p:sp>
      <p:sp>
        <p:nvSpPr>
          <p:cNvPr id="56324" name="Rectangle 4"/>
          <p:cNvSpPr>
            <a:spLocks noGrp="1" noChangeArrowheads="1"/>
          </p:cNvSpPr>
          <p:nvPr>
            <p:ph type="ftr" sz="quarter" idx="2"/>
          </p:nvPr>
        </p:nvSpPr>
        <p:spPr bwMode="auto">
          <a:xfrm>
            <a:off x="0" y="9721850"/>
            <a:ext cx="3076575" cy="511175"/>
          </a:xfrm>
          <a:prstGeom prst="rect">
            <a:avLst/>
          </a:prstGeom>
          <a:noFill/>
          <a:ln>
            <a:noFill/>
          </a:ln>
          <a:effectLst/>
        </p:spPr>
        <p:txBody>
          <a:bodyPr vert="horz" wrap="square" lIns="91440" tIns="45720" rIns="91440" bIns="45720" numCol="1" anchor="b" anchorCtr="0" compatLnSpc="1"/>
          <a:lstStyle>
            <a:lvl1pPr algn="l" eaLnBrk="0" hangingPunct="0">
              <a:defRPr sz="1200">
                <a:latin typeface="Arial" panose="020B0604020202020204" pitchFamily="34" charset="0"/>
                <a:ea typeface="宋体" panose="02010600030101010101" pitchFamily="2" charset="-122"/>
              </a:defRPr>
            </a:lvl1pPr>
          </a:lstStyle>
          <a:p>
            <a:pPr>
              <a:defRPr/>
            </a:pPr>
            <a:endParaRPr lang="en-US" altLang="zh-CN"/>
          </a:p>
        </p:txBody>
      </p:sp>
      <p:sp>
        <p:nvSpPr>
          <p:cNvPr id="56325" name="Rectangle 5"/>
          <p:cNvSpPr>
            <a:spLocks noGrp="1" noChangeArrowheads="1"/>
          </p:cNvSpPr>
          <p:nvPr>
            <p:ph type="sldNum" sz="quarter" idx="3"/>
          </p:nvPr>
        </p:nvSpPr>
        <p:spPr bwMode="auto">
          <a:xfrm>
            <a:off x="4021138" y="9721850"/>
            <a:ext cx="3076575" cy="511175"/>
          </a:xfrm>
          <a:prstGeom prst="rect">
            <a:avLst/>
          </a:prstGeom>
          <a:noFill/>
          <a:ln>
            <a:noFill/>
          </a:ln>
          <a:effectLst/>
        </p:spPr>
        <p:txBody>
          <a:bodyPr vert="horz" wrap="square" lIns="91440" tIns="45720" rIns="91440" bIns="45720" numCol="1" anchor="b" anchorCtr="0" compatLnSpc="1"/>
          <a:lstStyle>
            <a:lvl1pPr algn="r">
              <a:defRPr sz="1200"/>
            </a:lvl1pPr>
          </a:lstStyle>
          <a:p>
            <a:pPr>
              <a:defRPr/>
            </a:pPr>
            <a:fld id="{03AC5AC3-F957-46D0-9254-4E893F9EDFC9}"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74755"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a:defRPr/>
            </a:pPr>
            <a:fld id="{118F3625-27F8-4233-9635-FB0A8086D38A}" type="datetime1">
              <a:rPr lang="en-US" altLang="zh-CN"/>
              <a:t>3/11/2023</a:t>
            </a:fld>
            <a:endParaRPr lang="en-US" altLang="zh-CN" dirty="0"/>
          </a:p>
        </p:txBody>
      </p:sp>
      <p:sp>
        <p:nvSpPr>
          <p:cNvPr id="307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7"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4758"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74759"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411597C9-02B2-45CA-8CA8-443F2C284E9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p:sp>
      <p:sp>
        <p:nvSpPr>
          <p:cNvPr id="71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对</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绿波协调控制方法</a:t>
            </a:r>
            <a:r>
              <a:rPr lang="zh-CN" altLang="en-US">
                <a:latin typeface="华文中宋" panose="02010600040101010101" pitchFamily="2" charset="-122"/>
                <a:ea typeface="华文中宋" panose="02010600040101010101" pitchFamily="2" charset="-122"/>
                <a:cs typeface="Times New Roman" panose="02020603050405020304" pitchFamily="18" charset="0"/>
              </a:rPr>
              <a:t>的研究，能充分发挥交叉口</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通行效率，减少延误与行程时间</a:t>
            </a:r>
            <a:r>
              <a:rPr lang="en-US" altLang="zh-CN">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对</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绿波协调控制方法</a:t>
            </a:r>
            <a:r>
              <a:rPr lang="zh-CN" altLang="en-US">
                <a:latin typeface="华文中宋" panose="02010600040101010101" pitchFamily="2" charset="-122"/>
                <a:ea typeface="华文中宋" panose="02010600040101010101" pitchFamily="2" charset="-122"/>
                <a:cs typeface="Times New Roman" panose="02020603050405020304" pitchFamily="18" charset="0"/>
              </a:rPr>
              <a:t>的研究，能充分发挥交叉口</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通行效率，减少延误与行程时间</a:t>
            </a:r>
            <a:r>
              <a:rPr lang="en-US" altLang="zh-CN">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对</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绿波协调控制方法</a:t>
            </a:r>
            <a:r>
              <a:rPr lang="zh-CN" altLang="en-US">
                <a:latin typeface="华文中宋" panose="02010600040101010101" pitchFamily="2" charset="-122"/>
                <a:ea typeface="华文中宋" panose="02010600040101010101" pitchFamily="2" charset="-122"/>
                <a:cs typeface="Times New Roman" panose="02020603050405020304" pitchFamily="18" charset="0"/>
              </a:rPr>
              <a:t>的研究，能充分发挥交叉口</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通行效率，减少延误与行程时间</a:t>
            </a:r>
            <a:r>
              <a:rPr lang="en-US" altLang="zh-CN">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对</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绿波协调控制方法</a:t>
            </a:r>
            <a:r>
              <a:rPr lang="zh-CN" altLang="en-US">
                <a:latin typeface="华文中宋" panose="02010600040101010101" pitchFamily="2" charset="-122"/>
                <a:ea typeface="华文中宋" panose="02010600040101010101" pitchFamily="2" charset="-122"/>
                <a:cs typeface="Times New Roman" panose="02020603050405020304" pitchFamily="18" charset="0"/>
              </a:rPr>
              <a:t>的研究，能充分发挥交叉口</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通行效率，减少延误与行程时间</a:t>
            </a:r>
            <a:r>
              <a:rPr lang="en-US" altLang="zh-CN">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对</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绿波协调控制方法</a:t>
            </a:r>
            <a:r>
              <a:rPr lang="zh-CN" altLang="en-US">
                <a:latin typeface="华文中宋" panose="02010600040101010101" pitchFamily="2" charset="-122"/>
                <a:ea typeface="华文中宋" panose="02010600040101010101" pitchFamily="2" charset="-122"/>
                <a:cs typeface="Times New Roman" panose="02020603050405020304" pitchFamily="18" charset="0"/>
              </a:rPr>
              <a:t>的研究，能充分发挥交叉口</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通行效率，减少延误与行程时间</a:t>
            </a:r>
            <a:r>
              <a:rPr lang="en-US" altLang="zh-CN">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p:sp>
      <p:sp>
        <p:nvSpPr>
          <p:cNvPr id="92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对</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绿波协调控制方法</a:t>
            </a:r>
            <a:r>
              <a:rPr lang="zh-CN" altLang="en-US">
                <a:latin typeface="华文中宋" panose="02010600040101010101" pitchFamily="2" charset="-122"/>
                <a:ea typeface="华文中宋" panose="02010600040101010101" pitchFamily="2" charset="-122"/>
                <a:cs typeface="Times New Roman" panose="02020603050405020304" pitchFamily="18" charset="0"/>
              </a:rPr>
              <a:t>的研究，能充分发挥交叉口</a:t>
            </a:r>
            <a:r>
              <a:rPr lang="zh-CN" altLang="en-US">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通行效率，减少延误与行程时间</a:t>
            </a:r>
            <a:r>
              <a:rPr lang="en-US" altLang="zh-CN">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a:latin typeface="Arial" panose="020B0604020202020204" pitchFamily="34" charset="0"/>
              <a:ea typeface="华文中宋" panose="02010600040101010101" pitchFamily="2" charset="-122"/>
              <a:cs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比如我们日常使用的手机地图、道路旁的区间测速或断面测速摄像头以及越来越多的智能汽车，都能够检测车速</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文本与剪贴画">
    <p:spTree>
      <p:nvGrpSpPr>
        <p:cNvPr id="1" name=""/>
        <p:cNvGrpSpPr/>
        <p:nvPr/>
      </p:nvGrpSpPr>
      <p:grpSpPr>
        <a:xfrm>
          <a:off x="0" y="0"/>
          <a:ext cx="0" cy="0"/>
          <a:chOff x="0" y="0"/>
          <a:chExt cx="0" cy="0"/>
        </a:xfrm>
      </p:grpSpPr>
      <p:sp>
        <p:nvSpPr>
          <p:cNvPr id="2" name="Line 8"/>
          <p:cNvSpPr>
            <a:spLocks noChangeShapeType="1"/>
          </p:cNvSpPr>
          <p:nvPr/>
        </p:nvSpPr>
        <p:spPr bwMode="auto">
          <a:xfrm>
            <a:off x="457200" y="981075"/>
            <a:ext cx="8147050"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3" name="Line 11"/>
          <p:cNvSpPr>
            <a:spLocks noChangeShapeType="1"/>
          </p:cNvSpPr>
          <p:nvPr/>
        </p:nvSpPr>
        <p:spPr bwMode="auto">
          <a:xfrm>
            <a:off x="323850" y="6308725"/>
            <a:ext cx="8459788" cy="0"/>
          </a:xfrm>
          <a:prstGeom prst="line">
            <a:avLst/>
          </a:prstGeom>
          <a:noFill/>
          <a:ln w="1905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4" name="Text Box 13"/>
          <p:cNvSpPr txBox="1">
            <a:spLocks noChangeArrowheads="1"/>
          </p:cNvSpPr>
          <p:nvPr/>
        </p:nvSpPr>
        <p:spPr bwMode="auto">
          <a:xfrm>
            <a:off x="2555875" y="6381750"/>
            <a:ext cx="6238875" cy="368300"/>
          </a:xfrm>
          <a:prstGeom prst="rect">
            <a:avLst/>
          </a:prstGeom>
          <a:noFill/>
          <a:ln w="9525">
            <a:noFill/>
            <a:miter lim="800000"/>
          </a:ln>
          <a:effectLst/>
        </p:spPr>
        <p:txBody>
          <a:bodyPr>
            <a:spAutoFit/>
          </a:bodyPr>
          <a:lstStyle>
            <a:lvl1pPr algn="l" eaLnBrk="0" hangingPunct="0">
              <a:defRPr>
                <a:solidFill>
                  <a:schemeClr val="tx1"/>
                </a:solidFill>
                <a:latin typeface="Arial" panose="020B0604020202020204" pitchFamily="34" charset="0"/>
                <a:ea typeface="宋体" panose="02010600030101010101" pitchFamily="2" charset="-122"/>
              </a:defRPr>
            </a:lvl1pPr>
            <a:lvl2pPr marL="742950" indent="-285750" algn="l" eaLnBrk="0" hangingPunct="0">
              <a:defRPr>
                <a:solidFill>
                  <a:schemeClr val="tx1"/>
                </a:solidFill>
                <a:latin typeface="Arial" panose="020B0604020202020204" pitchFamily="34" charset="0"/>
                <a:ea typeface="宋体" panose="02010600030101010101" pitchFamily="2" charset="-122"/>
              </a:defRPr>
            </a:lvl2pPr>
            <a:lvl3pPr marL="1143000" indent="-228600" algn="l" eaLnBrk="0" hangingPunct="0">
              <a:defRPr>
                <a:solidFill>
                  <a:schemeClr val="tx1"/>
                </a:solidFill>
                <a:latin typeface="Arial" panose="020B0604020202020204" pitchFamily="34" charset="0"/>
                <a:ea typeface="宋体" panose="02010600030101010101" pitchFamily="2" charset="-122"/>
              </a:defRPr>
            </a:lvl3pPr>
            <a:lvl4pPr marL="1600200" indent="-228600" algn="l" eaLnBrk="0" hangingPunct="0">
              <a:defRPr>
                <a:solidFill>
                  <a:schemeClr val="tx1"/>
                </a:solidFill>
                <a:latin typeface="Arial" panose="020B0604020202020204" pitchFamily="34" charset="0"/>
                <a:ea typeface="宋体" panose="02010600030101010101" pitchFamily="2" charset="-122"/>
              </a:defRPr>
            </a:lvl4pPr>
            <a:lvl5pPr marL="2057400" indent="-228600" algn="l"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zh-CN" altLang="en-US" sz="1800" b="1" dirty="0">
                <a:solidFill>
                  <a:schemeClr val="bg2"/>
                </a:solidFill>
                <a:latin typeface="Times New Roman" panose="02020603050405020304" pitchFamily="18" charset="0"/>
                <a:ea typeface="华文中宋" panose="02010600040101010101" pitchFamily="2" charset="-122"/>
                <a:cs typeface="Times New Roman" panose="02020603050405020304" pitchFamily="18" charset="0"/>
                <a:sym typeface="Arial" panose="020B0604020202020204" pitchFamily="34" charset="0"/>
              </a:rPr>
              <a:t>城市干道感应绿波协调控制模式与方法研究</a:t>
            </a:r>
            <a:endParaRPr lang="zh-CN" altLang="en-US" sz="1800" b="1" dirty="0">
              <a:solidFill>
                <a:schemeClr val="bg2"/>
              </a:solidFill>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 name="Picture 11" descr="scut_new_logo2"/>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323850" y="6381750"/>
            <a:ext cx="17272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44450"/>
            <a:ext cx="8135937" cy="908050"/>
          </a:xfrm>
          <a:prstGeom prst="rect">
            <a:avLst/>
          </a:prstGeom>
          <a:noFill/>
          <a:ln w="9525">
            <a:noFill/>
            <a:miter lim="800000"/>
          </a:ln>
          <a:effectLst/>
        </p:spPr>
        <p:txBody>
          <a:bodyPr vert="horz" wrap="square" lIns="91440" tIns="45720" rIns="91440" bIns="45720" numCol="1" anchor="ctr" anchorCtr="0" compatLnSpc="1"/>
          <a:lstStyle/>
          <a:p>
            <a:pPr lvl="0"/>
            <a:r>
              <a:rPr lang="zh-CN" altLang="en-US"/>
              <a:t>单击此处编辑母版标题样式</a:t>
            </a:r>
          </a:p>
        </p:txBody>
      </p:sp>
      <p:sp>
        <p:nvSpPr>
          <p:cNvPr id="11" name="Rectangle 13"/>
          <p:cNvSpPr>
            <a:spLocks noGrp="1" noChangeArrowheads="1"/>
          </p:cNvSpPr>
          <p:nvPr>
            <p:ph type="sldNum" sz="quarter" idx="4"/>
          </p:nvPr>
        </p:nvSpPr>
        <p:spPr bwMode="auto">
          <a:xfrm>
            <a:off x="4249738" y="6410325"/>
            <a:ext cx="827087" cy="331788"/>
          </a:xfrm>
          <a:prstGeom prst="rect">
            <a:avLst/>
          </a:prstGeom>
          <a:ln>
            <a:miter lim="800000"/>
          </a:ln>
        </p:spPr>
        <p:txBody>
          <a:bodyPr vert="horz" wrap="square" lIns="91440" tIns="45720" rIns="91440" bIns="45720" numCol="1" anchor="t" anchorCtr="0" compatLnSpc="1"/>
          <a:lstStyle>
            <a:lvl1pPr algn="ctr" eaLnBrk="1" hangingPunct="1">
              <a:defRPr sz="1500">
                <a:solidFill>
                  <a:schemeClr val="bg2"/>
                </a:solidFill>
                <a:ea typeface="华文中宋" panose="02010600040101010101" pitchFamily="2" charset="-122"/>
              </a:defRPr>
            </a:lvl1pPr>
          </a:lstStyle>
          <a:p>
            <a:pPr>
              <a:defRPr/>
            </a:pPr>
            <a:fld id="{44F90D3F-D43A-42EC-BA42-A9086E96883E}" type="slidenum">
              <a:rPr lang="en-US" altLang="zh-CN"/>
              <a:t>‹#›</a:t>
            </a:fld>
            <a:r>
              <a:rPr lang="en-US" altLang="zh-CN"/>
              <a:t> / 21</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anose="020B0604020202020204" pitchFamily="34" charset="0"/>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anose="020B0604020202020204" pitchFamily="34" charset="0"/>
          <a:ea typeface="华文中宋" panose="02010600040101010101"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anose="020B0604020202020204" pitchFamily="34" charset="0"/>
          <a:ea typeface="华文中宋" panose="02010600040101010101"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anose="020B0604020202020204" pitchFamily="34" charset="0"/>
          <a:ea typeface="华文中宋" panose="02010600040101010101"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anose="020B0604020202020204" pitchFamily="34" charset="0"/>
          <a:ea typeface="华文中宋" panose="02010600040101010101"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panose="020B0604020202020204" pitchFamily="34" charset="0"/>
          <a:ea typeface="华文中宋" panose="02010600040101010101"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panose="020B0604020202020204" pitchFamily="34" charset="0"/>
          <a:ea typeface="华文中宋" panose="02010600040101010101"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panose="020B0604020202020204" pitchFamily="34" charset="0"/>
          <a:ea typeface="华文中宋" panose="02010600040101010101"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panose="020B0604020202020204" pitchFamily="34"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mn-ea"/>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mn-ea"/>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emf"/><Relationship Id="rId5" Type="http://schemas.openxmlformats.org/officeDocument/2006/relationships/image" Target="../media/image36.png"/><Relationship Id="rId10" Type="http://schemas.openxmlformats.org/officeDocument/2006/relationships/image" Target="../media/image41.emf"/><Relationship Id="rId4" Type="http://schemas.openxmlformats.org/officeDocument/2006/relationships/image" Target="../media/image35.png"/><Relationship Id="rId9" Type="http://schemas.openxmlformats.org/officeDocument/2006/relationships/image" Target="../media/image40.emf"/></Relationships>
</file>

<file path=ppt/slides/_rels/slide1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emf"/></Relationships>
</file>

<file path=ppt/slides/_rels/slide1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7.emf"/><Relationship Id="rId4" Type="http://schemas.openxmlformats.org/officeDocument/2006/relationships/image" Target="../media/image46.emf"/></Relationships>
</file>

<file path=ppt/slides/_rels/slide14.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1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tags" Target="../tags/tag10.xml"/><Relationship Id="rId7" Type="http://schemas.openxmlformats.org/officeDocument/2006/relationships/image" Target="../media/image59.em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8.emf"/><Relationship Id="rId5" Type="http://schemas.openxmlformats.org/officeDocument/2006/relationships/notesSlide" Target="../notesSlides/notesSlide14.xml"/><Relationship Id="rId10" Type="http://schemas.openxmlformats.org/officeDocument/2006/relationships/image" Target="../media/image62.emf"/><Relationship Id="rId4" Type="http://schemas.openxmlformats.org/officeDocument/2006/relationships/slideLayout" Target="../slideLayouts/slideLayout1.xml"/><Relationship Id="rId9" Type="http://schemas.openxmlformats.org/officeDocument/2006/relationships/image" Target="../media/image61.emf"/></Relationships>
</file>

<file path=ppt/slides/_rels/slide1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4.emf"/></Relationships>
</file>

<file path=ppt/slides/_rels/slide17.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6.bin"/><Relationship Id="rId18" Type="http://schemas.openxmlformats.org/officeDocument/2006/relationships/image" Target="../media/image72.wmf"/><Relationship Id="rId26" Type="http://schemas.openxmlformats.org/officeDocument/2006/relationships/oleObject" Target="../embeddings/oleObject13.bin"/><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69.wmf"/><Relationship Id="rId17" Type="http://schemas.openxmlformats.org/officeDocument/2006/relationships/oleObject" Target="../embeddings/oleObject8.bin"/><Relationship Id="rId25" Type="http://schemas.openxmlformats.org/officeDocument/2006/relationships/image" Target="../media/image75.wmf"/><Relationship Id="rId2" Type="http://schemas.openxmlformats.org/officeDocument/2006/relationships/notesSlide" Target="../notesSlides/notesSlide16.xml"/><Relationship Id="rId16" Type="http://schemas.openxmlformats.org/officeDocument/2006/relationships/image" Target="../media/image71.wmf"/><Relationship Id="rId20" Type="http://schemas.openxmlformats.org/officeDocument/2006/relationships/image" Target="../media/image73.wmf"/><Relationship Id="rId1" Type="http://schemas.openxmlformats.org/officeDocument/2006/relationships/slideLayout" Target="../slideLayouts/slideLayout1.xml"/><Relationship Id="rId6" Type="http://schemas.openxmlformats.org/officeDocument/2006/relationships/image" Target="../media/image66.wmf"/><Relationship Id="rId11" Type="http://schemas.openxmlformats.org/officeDocument/2006/relationships/oleObject" Target="../embeddings/oleObject5.bin"/><Relationship Id="rId24" Type="http://schemas.openxmlformats.org/officeDocument/2006/relationships/oleObject" Target="../embeddings/oleObject12.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74.wmf"/><Relationship Id="rId10" Type="http://schemas.openxmlformats.org/officeDocument/2006/relationships/image" Target="../media/image68.wmf"/><Relationship Id="rId19" Type="http://schemas.openxmlformats.org/officeDocument/2006/relationships/oleObject" Target="../embeddings/oleObject9.bin"/><Relationship Id="rId4" Type="http://schemas.openxmlformats.org/officeDocument/2006/relationships/image" Target="../media/image65.wmf"/><Relationship Id="rId9" Type="http://schemas.openxmlformats.org/officeDocument/2006/relationships/oleObject" Target="../embeddings/oleObject4.bin"/><Relationship Id="rId14" Type="http://schemas.openxmlformats.org/officeDocument/2006/relationships/image" Target="../media/image70.wmf"/><Relationship Id="rId22" Type="http://schemas.openxmlformats.org/officeDocument/2006/relationships/oleObject" Target="../embeddings/oleObject11.bin"/><Relationship Id="rId27" Type="http://schemas.openxmlformats.org/officeDocument/2006/relationships/image" Target="../media/image76.wmf"/></Relationships>
</file>

<file path=ppt/slides/_rels/slide1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8.emf"/></Relationships>
</file>

<file path=ppt/slides/_rels/slide1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4" descr="桌面"/>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0"/>
            <a:ext cx="9144000" cy="621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p:cNvSpPr txBox="1">
            <a:spLocks noChangeArrowheads="1"/>
          </p:cNvSpPr>
          <p:nvPr/>
        </p:nvSpPr>
        <p:spPr bwMode="auto">
          <a:xfrm>
            <a:off x="468313" y="3600450"/>
            <a:ext cx="8426450" cy="1568450"/>
          </a:xfrm>
          <a:prstGeom prst="rect">
            <a:avLst/>
          </a:prstGeom>
          <a:noFill/>
          <a:ln>
            <a:noFill/>
          </a:ln>
          <a:effectLst/>
        </p:spPr>
        <p:txBody>
          <a:bodyPr>
            <a:spAutoFit/>
          </a:bodyPr>
          <a:lstStyle/>
          <a:p>
            <a:pPr algn="ctr" eaLnBrk="1" hangingPunct="1">
              <a:lnSpc>
                <a:spcPct val="150000"/>
              </a:lnSpc>
              <a:spcBef>
                <a:spcPct val="15000"/>
              </a:spcBef>
              <a:defRPr/>
            </a:pPr>
            <a:r>
              <a:rPr kumimoji="1" lang="zh-CN" altLang="en-US" sz="2000" b="1" dirty="0">
                <a:latin typeface="Times New Roman" panose="02020603050405020304" pitchFamily="18" charset="0"/>
                <a:ea typeface="+mn-ea"/>
                <a:cs typeface="Times New Roman" panose="02020603050405020304" pitchFamily="18" charset="0"/>
              </a:rPr>
              <a:t>交通运输工程  裴晟辉</a:t>
            </a:r>
            <a:endParaRPr kumimoji="1" lang="en-US" altLang="zh-CN" sz="2000" b="1" dirty="0">
              <a:latin typeface="Times New Roman" panose="02020603050405020304" pitchFamily="18" charset="0"/>
              <a:ea typeface="+mn-ea"/>
              <a:cs typeface="Times New Roman" panose="02020603050405020304" pitchFamily="18" charset="0"/>
            </a:endParaRPr>
          </a:p>
          <a:p>
            <a:pPr algn="ctr" eaLnBrk="1" hangingPunct="1">
              <a:lnSpc>
                <a:spcPct val="150000"/>
              </a:lnSpc>
              <a:spcBef>
                <a:spcPct val="15000"/>
              </a:spcBef>
              <a:defRPr/>
            </a:pPr>
            <a:r>
              <a:rPr kumimoji="1" lang="zh-CN" altLang="en-US" sz="2000" b="1" dirty="0">
                <a:latin typeface="Times New Roman" panose="02020603050405020304" pitchFamily="18" charset="0"/>
                <a:ea typeface="+mn-ea"/>
                <a:cs typeface="Times New Roman" panose="02020603050405020304" pitchFamily="18" charset="0"/>
              </a:rPr>
              <a:t>指导老师  卢凯</a:t>
            </a:r>
            <a:endParaRPr kumimoji="1" lang="en-US" altLang="zh-CN" sz="2000" b="1" dirty="0">
              <a:latin typeface="Times New Roman" panose="02020603050405020304" pitchFamily="18" charset="0"/>
              <a:ea typeface="+mn-ea"/>
              <a:cs typeface="Times New Roman" panose="02020603050405020304" pitchFamily="18" charset="0"/>
            </a:endParaRPr>
          </a:p>
          <a:p>
            <a:pPr algn="ctr" eaLnBrk="1" hangingPunct="1">
              <a:lnSpc>
                <a:spcPct val="150000"/>
              </a:lnSpc>
              <a:spcBef>
                <a:spcPct val="15000"/>
              </a:spcBef>
              <a:defRPr/>
            </a:pPr>
            <a:r>
              <a:rPr kumimoji="1" lang="en-US" altLang="zh-CN" sz="2000" b="1" dirty="0">
                <a:latin typeface="Times New Roman" panose="02020603050405020304" pitchFamily="18" charset="0"/>
                <a:ea typeface="+mn-ea"/>
                <a:cs typeface="Times New Roman" panose="02020603050405020304" pitchFamily="18" charset="0"/>
              </a:rPr>
              <a:t>2023</a:t>
            </a:r>
            <a:r>
              <a:rPr kumimoji="1" lang="zh-CN" altLang="en-US" sz="2000" b="1" dirty="0">
                <a:latin typeface="Times New Roman" panose="02020603050405020304" pitchFamily="18" charset="0"/>
                <a:cs typeface="Times New Roman" panose="02020603050405020304" pitchFamily="18" charset="0"/>
              </a:rPr>
              <a:t>年</a:t>
            </a:r>
            <a:r>
              <a:rPr kumimoji="1" lang="en-US" altLang="zh-CN" sz="2000" b="1" dirty="0">
                <a:latin typeface="Times New Roman" panose="02020603050405020304" pitchFamily="18" charset="0"/>
                <a:cs typeface="Times New Roman" panose="02020603050405020304" pitchFamily="18" charset="0"/>
              </a:rPr>
              <a:t>  3</a:t>
            </a:r>
            <a:r>
              <a:rPr kumimoji="1" lang="zh-CN" altLang="en-US" sz="2000" b="1" dirty="0">
                <a:latin typeface="Times New Roman" panose="02020603050405020304" pitchFamily="18" charset="0"/>
                <a:cs typeface="Times New Roman" panose="02020603050405020304" pitchFamily="18" charset="0"/>
              </a:rPr>
              <a:t>月</a:t>
            </a:r>
            <a:r>
              <a:rPr kumimoji="1" lang="en-US" altLang="zh-CN" sz="2000" b="1" dirty="0">
                <a:latin typeface="Times New Roman" panose="02020603050405020304" pitchFamily="18" charset="0"/>
                <a:cs typeface="Times New Roman" panose="02020603050405020304" pitchFamily="18" charset="0"/>
              </a:rPr>
              <a:t> 11</a:t>
            </a:r>
            <a:r>
              <a:rPr kumimoji="1" lang="zh-CN" altLang="en-US" sz="2000" b="1" dirty="0">
                <a:latin typeface="Times New Roman" panose="02020603050405020304" pitchFamily="18" charset="0"/>
                <a:cs typeface="Times New Roman" panose="02020603050405020304" pitchFamily="18" charset="0"/>
              </a:rPr>
              <a:t>日</a:t>
            </a:r>
          </a:p>
        </p:txBody>
      </p:sp>
      <p:sp>
        <p:nvSpPr>
          <p:cNvPr id="6" name="标题 3"/>
          <p:cNvSpPr txBox="1">
            <a:spLocks noChangeArrowheads="1"/>
          </p:cNvSpPr>
          <p:nvPr/>
        </p:nvSpPr>
        <p:spPr bwMode="auto">
          <a:xfrm>
            <a:off x="1118870" y="1484630"/>
            <a:ext cx="6906895" cy="1511300"/>
          </a:xfrm>
          <a:prstGeom prst="rect">
            <a:avLst/>
          </a:prstGeom>
          <a:noFill/>
          <a:ln w="9525">
            <a:noFill/>
            <a:miter lim="800000"/>
          </a:ln>
          <a:effectLst/>
        </p:spPr>
        <p:txBody>
          <a:bodyPr anchor="ctr"/>
          <a:lstStyle>
            <a:lvl1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anose="020B0604020202020204" pitchFamily="34" charset="0"/>
                <a:ea typeface="华文中宋" panose="02010600040101010101" pitchFamily="2" charset="-122"/>
              </a:defRPr>
            </a:lvl2pPr>
            <a:lvl3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anose="020B0604020202020204" pitchFamily="34" charset="0"/>
                <a:ea typeface="华文中宋" panose="02010600040101010101" pitchFamily="2" charset="-122"/>
              </a:defRPr>
            </a:lvl3pPr>
            <a:lvl4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anose="020B0604020202020204" pitchFamily="34" charset="0"/>
                <a:ea typeface="华文中宋" panose="02010600040101010101" pitchFamily="2" charset="-122"/>
              </a:defRPr>
            </a:lvl4pPr>
            <a:lvl5pPr algn="ctr" rtl="0" eaLnBrk="0" fontAlgn="base" hangingPunct="0">
              <a:spcBef>
                <a:spcPct val="0"/>
              </a:spcBef>
              <a:spcAft>
                <a:spcPct val="0"/>
              </a:spcAft>
              <a:defRPr sz="3600" b="1">
                <a:solidFill>
                  <a:schemeClr val="accent2"/>
                </a:solidFill>
                <a:effectLst>
                  <a:outerShdw blurRad="38100" dist="38100" dir="2700000" algn="tl">
                    <a:srgbClr val="C0C0C0"/>
                  </a:outerShdw>
                </a:effectLst>
                <a:latin typeface="Arial" panose="020B0604020202020204" pitchFamily="34" charset="0"/>
                <a:ea typeface="华文中宋" panose="02010600040101010101" pitchFamily="2" charset="-122"/>
              </a:defRPr>
            </a:lvl5pPr>
            <a:lvl6pPr marL="457200" algn="ctr" rtl="0" fontAlgn="base">
              <a:spcBef>
                <a:spcPct val="0"/>
              </a:spcBef>
              <a:spcAft>
                <a:spcPct val="0"/>
              </a:spcAft>
              <a:defRPr sz="4000" b="1">
                <a:solidFill>
                  <a:schemeClr val="tx2"/>
                </a:solidFill>
                <a:effectLst>
                  <a:outerShdw blurRad="38100" dist="38100" dir="2700000" algn="tl">
                    <a:srgbClr val="C0C0C0"/>
                  </a:outerShdw>
                </a:effectLst>
                <a:latin typeface="Arial" panose="020B0604020202020204" pitchFamily="34" charset="0"/>
                <a:ea typeface="华文中宋" panose="02010600040101010101" pitchFamily="2" charset="-122"/>
              </a:defRPr>
            </a:lvl6pPr>
            <a:lvl7pPr marL="914400" algn="ctr" rtl="0" fontAlgn="base">
              <a:spcBef>
                <a:spcPct val="0"/>
              </a:spcBef>
              <a:spcAft>
                <a:spcPct val="0"/>
              </a:spcAft>
              <a:defRPr sz="4000" b="1">
                <a:solidFill>
                  <a:schemeClr val="tx2"/>
                </a:solidFill>
                <a:effectLst>
                  <a:outerShdw blurRad="38100" dist="38100" dir="2700000" algn="tl">
                    <a:srgbClr val="C0C0C0"/>
                  </a:outerShdw>
                </a:effectLst>
                <a:latin typeface="Arial" panose="020B0604020202020204" pitchFamily="34" charset="0"/>
                <a:ea typeface="华文中宋" panose="02010600040101010101" pitchFamily="2" charset="-122"/>
              </a:defRPr>
            </a:lvl7pPr>
            <a:lvl8pPr marL="1371600" algn="ctr" rtl="0" fontAlgn="base">
              <a:spcBef>
                <a:spcPct val="0"/>
              </a:spcBef>
              <a:spcAft>
                <a:spcPct val="0"/>
              </a:spcAft>
              <a:defRPr sz="4000" b="1">
                <a:solidFill>
                  <a:schemeClr val="tx2"/>
                </a:solidFill>
                <a:effectLst>
                  <a:outerShdw blurRad="38100" dist="38100" dir="2700000" algn="tl">
                    <a:srgbClr val="C0C0C0"/>
                  </a:outerShdw>
                </a:effectLst>
                <a:latin typeface="Arial" panose="020B0604020202020204" pitchFamily="34" charset="0"/>
                <a:ea typeface="华文中宋" panose="02010600040101010101" pitchFamily="2" charset="-122"/>
              </a:defRPr>
            </a:lvl8pPr>
            <a:lvl9pPr marL="1828800" algn="ctr" rtl="0" fontAlgn="base">
              <a:spcBef>
                <a:spcPct val="0"/>
              </a:spcBef>
              <a:spcAft>
                <a:spcPct val="0"/>
              </a:spcAft>
              <a:defRPr sz="4000" b="1">
                <a:solidFill>
                  <a:schemeClr val="tx2"/>
                </a:solidFill>
                <a:effectLst>
                  <a:outerShdw blurRad="38100" dist="38100" dir="2700000" algn="tl">
                    <a:srgbClr val="C0C0C0"/>
                  </a:outerShdw>
                </a:effectLst>
                <a:latin typeface="Arial" panose="020B0604020202020204" pitchFamily="34" charset="0"/>
                <a:ea typeface="华文中宋" panose="02010600040101010101" pitchFamily="2" charset="-122"/>
              </a:defRPr>
            </a:lvl9pPr>
          </a:lstStyle>
          <a:p>
            <a:pPr>
              <a:lnSpc>
                <a:spcPct val="150000"/>
              </a:lnSpc>
              <a:defRPr/>
            </a:pPr>
            <a:r>
              <a:rPr lang="zh-CN" altLang="en-US" kern="0" dirty="0">
                <a:effectLst/>
                <a:latin typeface="华文中宋" panose="02010600040101010101" pitchFamily="2" charset="-122"/>
                <a:ea typeface="华文中宋" panose="02010600040101010101" pitchFamily="2" charset="-122"/>
              </a:rPr>
              <a:t>城市干道感应绿波协调控制模式与方法研究</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3191987" y="960438"/>
            <a:ext cx="24726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b="1">
                <a:latin typeface="Times New Roman" panose="02020603050405020304" pitchFamily="18" charset="0"/>
                <a:ea typeface="华文中宋" panose="02010600040101010101" pitchFamily="2" charset="-122"/>
                <a:cs typeface="Times New Roman" panose="02020603050405020304" pitchFamily="18" charset="0"/>
              </a:rPr>
              <a:t>3 </a:t>
            </a: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仿真平台构建</a:t>
            </a:r>
          </a:p>
        </p:txBody>
      </p:sp>
      <p:sp>
        <p:nvSpPr>
          <p:cNvPr id="23" name="文本框 22"/>
          <p:cNvSpPr txBox="1"/>
          <p:nvPr/>
        </p:nvSpPr>
        <p:spPr>
          <a:xfrm>
            <a:off x="683260" y="4030345"/>
            <a:ext cx="2407920" cy="275590"/>
          </a:xfrm>
          <a:prstGeom prst="rect">
            <a:avLst/>
          </a:prstGeom>
          <a:noFill/>
          <a:ln w="9525">
            <a:noFill/>
          </a:ln>
        </p:spPr>
        <p:txBody>
          <a:bodyPr wrap="square">
            <a:spAutoFit/>
          </a:bodyPr>
          <a:lstStyle/>
          <a:p>
            <a:pPr marL="0" indent="0" algn="ctr"/>
            <a:r>
              <a:rPr lang="zh-CN" altLang="en-US" sz="1200" b="1">
                <a:cs typeface="楷体_GB2312" charset="0"/>
              </a:rPr>
              <a:t>单点交叉口感应控制逻辑</a:t>
            </a:r>
          </a:p>
        </p:txBody>
      </p:sp>
      <p:sp>
        <p:nvSpPr>
          <p:cNvPr id="30" name="文本框 29"/>
          <p:cNvSpPr txBox="1"/>
          <p:nvPr/>
        </p:nvSpPr>
        <p:spPr>
          <a:xfrm>
            <a:off x="1078230" y="5876925"/>
            <a:ext cx="1618615" cy="275590"/>
          </a:xfrm>
          <a:prstGeom prst="rect">
            <a:avLst/>
          </a:prstGeom>
          <a:noFill/>
          <a:ln w="9525">
            <a:noFill/>
          </a:ln>
        </p:spPr>
        <p:txBody>
          <a:bodyPr wrap="square">
            <a:spAutoFit/>
          </a:bodyPr>
          <a:lstStyle/>
          <a:p>
            <a:pPr marL="0" indent="0"/>
            <a:r>
              <a:rPr lang="en-US" altLang="zh-CN" sz="1200" b="1">
                <a:ea typeface="宋体" panose="02010600030101010101" pitchFamily="2" charset="-122"/>
              </a:rPr>
              <a:t>VISSIM</a:t>
            </a:r>
            <a:r>
              <a:rPr lang="zh-CN" sz="1200" b="1">
                <a:ea typeface="宋体" panose="02010600030101010101" pitchFamily="2" charset="-122"/>
              </a:rPr>
              <a:t>仿真平台接入</a:t>
            </a:r>
            <a:endParaRPr lang="zh-CN" altLang="en-US" sz="1200" b="1">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88925" y="1628775"/>
            <a:ext cx="3197225" cy="2378710"/>
          </a:xfrm>
          <a:prstGeom prst="rect">
            <a:avLst/>
          </a:prstGeom>
        </p:spPr>
      </p:pic>
      <p:pic>
        <p:nvPicPr>
          <p:cNvPr id="4" name="图片 3"/>
          <p:cNvPicPr>
            <a:picLocks noChangeAspect="1"/>
          </p:cNvPicPr>
          <p:nvPr/>
        </p:nvPicPr>
        <p:blipFill>
          <a:blip r:embed="rId4"/>
          <a:stretch>
            <a:fillRect/>
          </a:stretch>
        </p:blipFill>
        <p:spPr>
          <a:xfrm>
            <a:off x="3563620" y="1605915"/>
            <a:ext cx="3362960" cy="2392680"/>
          </a:xfrm>
          <a:prstGeom prst="rect">
            <a:avLst/>
          </a:prstGeom>
        </p:spPr>
      </p:pic>
      <p:sp>
        <p:nvSpPr>
          <p:cNvPr id="5" name="文本框 4"/>
          <p:cNvSpPr txBox="1"/>
          <p:nvPr/>
        </p:nvSpPr>
        <p:spPr>
          <a:xfrm>
            <a:off x="4041775" y="4046855"/>
            <a:ext cx="2407920" cy="275590"/>
          </a:xfrm>
          <a:prstGeom prst="rect">
            <a:avLst/>
          </a:prstGeom>
          <a:noFill/>
          <a:ln w="9525">
            <a:noFill/>
          </a:ln>
        </p:spPr>
        <p:txBody>
          <a:bodyPr wrap="square">
            <a:spAutoFit/>
          </a:bodyPr>
          <a:lstStyle/>
          <a:p>
            <a:pPr marL="0" indent="0" algn="ctr"/>
            <a:r>
              <a:rPr lang="zh-CN" altLang="en-US" sz="1200" b="1">
                <a:cs typeface="楷体_GB2312" charset="0"/>
              </a:rPr>
              <a:t>干道感应绿波协调控制逻辑</a:t>
            </a:r>
          </a:p>
        </p:txBody>
      </p:sp>
      <p:pic>
        <p:nvPicPr>
          <p:cNvPr id="6" name="图片 5"/>
          <p:cNvPicPr>
            <a:picLocks noChangeAspect="1"/>
          </p:cNvPicPr>
          <p:nvPr/>
        </p:nvPicPr>
        <p:blipFill>
          <a:blip r:embed="rId5"/>
          <a:stretch>
            <a:fillRect/>
          </a:stretch>
        </p:blipFill>
        <p:spPr>
          <a:xfrm>
            <a:off x="6958330" y="1605915"/>
            <a:ext cx="1489075" cy="993775"/>
          </a:xfrm>
          <a:prstGeom prst="rect">
            <a:avLst/>
          </a:prstGeom>
        </p:spPr>
      </p:pic>
      <p:pic>
        <p:nvPicPr>
          <p:cNvPr id="7" name="图片 6"/>
          <p:cNvPicPr>
            <a:picLocks noChangeAspect="1"/>
          </p:cNvPicPr>
          <p:nvPr/>
        </p:nvPicPr>
        <p:blipFill>
          <a:blip r:embed="rId6"/>
          <a:srcRect b="18792"/>
          <a:stretch>
            <a:fillRect/>
          </a:stretch>
        </p:blipFill>
        <p:spPr>
          <a:xfrm>
            <a:off x="563880" y="4318000"/>
            <a:ext cx="2647315" cy="1532890"/>
          </a:xfrm>
          <a:prstGeom prst="rect">
            <a:avLst/>
          </a:prstGeom>
        </p:spPr>
      </p:pic>
      <p:sp>
        <p:nvSpPr>
          <p:cNvPr id="9" name="文本框 8"/>
          <p:cNvSpPr txBox="1"/>
          <p:nvPr/>
        </p:nvSpPr>
        <p:spPr>
          <a:xfrm>
            <a:off x="4211955" y="5869940"/>
            <a:ext cx="2098675" cy="275590"/>
          </a:xfrm>
          <a:prstGeom prst="rect">
            <a:avLst/>
          </a:prstGeom>
          <a:noFill/>
          <a:ln w="9525">
            <a:noFill/>
          </a:ln>
        </p:spPr>
        <p:txBody>
          <a:bodyPr wrap="square">
            <a:spAutoFit/>
          </a:bodyPr>
          <a:lstStyle/>
          <a:p>
            <a:pPr marL="0" indent="0"/>
            <a:r>
              <a:rPr lang="zh-CN" altLang="en-US" sz="1200" b="1">
                <a:ea typeface="宋体" panose="02010600030101010101" pitchFamily="2" charset="-122"/>
              </a:rPr>
              <a:t>信号灯组与</a:t>
            </a:r>
            <a:r>
              <a:rPr lang="en-US" altLang="zh-CN" sz="1200" b="1">
                <a:ea typeface="宋体" panose="02010600030101010101" pitchFamily="2" charset="-122"/>
              </a:rPr>
              <a:t>VISSIM</a:t>
            </a:r>
            <a:r>
              <a:rPr lang="zh-CN" altLang="en-US" sz="1200" b="1">
                <a:ea typeface="宋体" panose="02010600030101010101" pitchFamily="2" charset="-122"/>
              </a:rPr>
              <a:t>相位绑定</a:t>
            </a:r>
          </a:p>
        </p:txBody>
      </p:sp>
      <p:pic>
        <p:nvPicPr>
          <p:cNvPr id="10" name="图片 9"/>
          <p:cNvPicPr>
            <a:picLocks noChangeAspect="1"/>
          </p:cNvPicPr>
          <p:nvPr/>
        </p:nvPicPr>
        <p:blipFill>
          <a:blip r:embed="rId7"/>
          <a:srcRect r="56817"/>
          <a:stretch>
            <a:fillRect/>
          </a:stretch>
        </p:blipFill>
        <p:spPr>
          <a:xfrm>
            <a:off x="3778885" y="4364990"/>
            <a:ext cx="1531620" cy="1485900"/>
          </a:xfrm>
          <a:prstGeom prst="rect">
            <a:avLst/>
          </a:prstGeom>
        </p:spPr>
      </p:pic>
      <p:pic>
        <p:nvPicPr>
          <p:cNvPr id="11" name="图片 10"/>
          <p:cNvPicPr>
            <a:picLocks noChangeAspect="1"/>
          </p:cNvPicPr>
          <p:nvPr/>
        </p:nvPicPr>
        <p:blipFill>
          <a:blip r:embed="rId8"/>
          <a:stretch>
            <a:fillRect/>
          </a:stretch>
        </p:blipFill>
        <p:spPr>
          <a:xfrm>
            <a:off x="5436235" y="4325620"/>
            <a:ext cx="1240155" cy="1491615"/>
          </a:xfrm>
          <a:prstGeom prst="rect">
            <a:avLst/>
          </a:prstGeom>
        </p:spPr>
      </p:pic>
      <p:pic>
        <p:nvPicPr>
          <p:cNvPr id="13" name="图片 12"/>
          <p:cNvPicPr>
            <a:picLocks noChangeAspect="1"/>
          </p:cNvPicPr>
          <p:nvPr/>
        </p:nvPicPr>
        <p:blipFill>
          <a:blip r:embed="rId9"/>
          <a:stretch>
            <a:fillRect/>
          </a:stretch>
        </p:blipFill>
        <p:spPr>
          <a:xfrm>
            <a:off x="6875780" y="4305935"/>
            <a:ext cx="1442085" cy="1539875"/>
          </a:xfrm>
          <a:prstGeom prst="rect">
            <a:avLst/>
          </a:prstGeom>
        </p:spPr>
      </p:pic>
      <p:sp>
        <p:nvSpPr>
          <p:cNvPr id="14" name="文本框 13"/>
          <p:cNvSpPr txBox="1"/>
          <p:nvPr/>
        </p:nvSpPr>
        <p:spPr>
          <a:xfrm>
            <a:off x="6678930" y="5876925"/>
            <a:ext cx="2047875" cy="275590"/>
          </a:xfrm>
          <a:prstGeom prst="rect">
            <a:avLst/>
          </a:prstGeom>
          <a:noFill/>
          <a:ln w="9525">
            <a:noFill/>
          </a:ln>
        </p:spPr>
        <p:txBody>
          <a:bodyPr wrap="square">
            <a:spAutoFit/>
          </a:bodyPr>
          <a:lstStyle/>
          <a:p>
            <a:pPr marL="0" indent="0"/>
            <a:r>
              <a:rPr lang="zh-CN" altLang="en-US" sz="1200" b="1">
                <a:ea typeface="宋体" panose="02010600030101010101" pitchFamily="2" charset="-122"/>
              </a:rPr>
              <a:t>信号相位与周期时间设定</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stretch>
            <a:fillRect/>
          </a:stretch>
        </p:blipFill>
        <p:spPr>
          <a:xfrm>
            <a:off x="1944370" y="4077970"/>
            <a:ext cx="1787525" cy="1866265"/>
          </a:xfrm>
          <a:prstGeom prst="rect">
            <a:avLst/>
          </a:prstGeom>
        </p:spPr>
      </p:pic>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3497422" y="960438"/>
            <a:ext cx="186182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en-US" altLang="zh-CN" sz="2400" b="1">
                <a:latin typeface="Times New Roman" panose="02020603050405020304" pitchFamily="18" charset="0"/>
                <a:ea typeface="华文中宋" panose="02010600040101010101" pitchFamily="2" charset="-122"/>
                <a:cs typeface="Times New Roman" panose="02020603050405020304" pitchFamily="18" charset="0"/>
              </a:rPr>
              <a:t>2.4 </a:t>
            </a: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仿真实验</a:t>
            </a:r>
          </a:p>
        </p:txBody>
      </p:sp>
      <p:pic>
        <p:nvPicPr>
          <p:cNvPr id="27" name="图片 131"/>
          <p:cNvPicPr>
            <a:picLocks noChangeAspect="1"/>
          </p:cNvPicPr>
          <p:nvPr/>
        </p:nvPicPr>
        <p:blipFill>
          <a:blip r:embed="rId4"/>
          <a:stretch>
            <a:fillRect/>
          </a:stretch>
        </p:blipFill>
        <p:spPr>
          <a:xfrm>
            <a:off x="683895" y="1700530"/>
            <a:ext cx="2807335" cy="1123315"/>
          </a:xfrm>
          <a:prstGeom prst="rect">
            <a:avLst/>
          </a:prstGeom>
          <a:noFill/>
          <a:ln>
            <a:noFill/>
          </a:ln>
        </p:spPr>
      </p:pic>
      <p:pic>
        <p:nvPicPr>
          <p:cNvPr id="28" name="图片 132"/>
          <p:cNvPicPr>
            <a:picLocks noChangeAspect="1"/>
          </p:cNvPicPr>
          <p:nvPr/>
        </p:nvPicPr>
        <p:blipFill>
          <a:blip r:embed="rId5"/>
          <a:stretch>
            <a:fillRect/>
          </a:stretch>
        </p:blipFill>
        <p:spPr>
          <a:xfrm>
            <a:off x="683895" y="2846705"/>
            <a:ext cx="2807335" cy="895350"/>
          </a:xfrm>
          <a:prstGeom prst="rect">
            <a:avLst/>
          </a:prstGeom>
          <a:noFill/>
          <a:ln>
            <a:noFill/>
          </a:ln>
        </p:spPr>
      </p:pic>
      <p:pic>
        <p:nvPicPr>
          <p:cNvPr id="16" name="图片 15"/>
          <p:cNvPicPr>
            <a:picLocks noChangeAspect="1"/>
          </p:cNvPicPr>
          <p:nvPr/>
        </p:nvPicPr>
        <p:blipFill>
          <a:blip r:embed="rId6"/>
          <a:srcRect r="19718" b="9992"/>
          <a:stretch>
            <a:fillRect/>
          </a:stretch>
        </p:blipFill>
        <p:spPr>
          <a:xfrm>
            <a:off x="3707765" y="1801495"/>
            <a:ext cx="5062220" cy="1289050"/>
          </a:xfrm>
          <a:prstGeom prst="rect">
            <a:avLst/>
          </a:prstGeom>
        </p:spPr>
      </p:pic>
      <p:sp>
        <p:nvSpPr>
          <p:cNvPr id="17" name="文本框 16"/>
          <p:cNvSpPr txBox="1"/>
          <p:nvPr/>
        </p:nvSpPr>
        <p:spPr>
          <a:xfrm>
            <a:off x="4427855" y="1485265"/>
            <a:ext cx="3814445" cy="275590"/>
          </a:xfrm>
          <a:prstGeom prst="rect">
            <a:avLst/>
          </a:prstGeom>
          <a:noFill/>
          <a:ln w="9525">
            <a:noFill/>
          </a:ln>
        </p:spPr>
        <p:txBody>
          <a:bodyPr wrap="square">
            <a:spAutoFit/>
          </a:bodyPr>
          <a:lstStyle/>
          <a:p>
            <a:pPr marL="0" indent="0" algn="ctr"/>
            <a:r>
              <a:rPr lang="zh-CN" sz="1200" b="1">
                <a:ea typeface="黑体" panose="02010609060101010101" charset="-122"/>
              </a:rPr>
              <a:t>表</a:t>
            </a:r>
            <a:r>
              <a:rPr lang="en-US" sz="1200" b="1">
                <a:latin typeface="Times New Roman" panose="02020603050405020304" pitchFamily="18" charset="0"/>
                <a:ea typeface="黑体" panose="02010609060101010101" charset="-122"/>
              </a:rPr>
              <a:t>1</a:t>
            </a:r>
            <a:r>
              <a:rPr lang="en-US" sz="1200" b="1">
                <a:latin typeface="Times New Roman" panose="02020603050405020304" pitchFamily="18" charset="0"/>
                <a:cs typeface="楷体_GB2312" charset="0"/>
              </a:rPr>
              <a:t>  </a:t>
            </a:r>
            <a:r>
              <a:rPr lang="zh-CN" sz="1200" b="1">
                <a:cs typeface="楷体_GB2312" charset="0"/>
              </a:rPr>
              <a:t>实验时段内各个交叉口的交通流量设置</a:t>
            </a:r>
            <a:endParaRPr lang="zh-CN" altLang="en-US" sz="1200" b="1">
              <a:cs typeface="楷体_GB2312" charset="0"/>
            </a:endParaRPr>
          </a:p>
        </p:txBody>
      </p:sp>
      <p:pic>
        <p:nvPicPr>
          <p:cNvPr id="18" name="图片 17"/>
          <p:cNvPicPr>
            <a:picLocks noChangeAspect="1"/>
          </p:cNvPicPr>
          <p:nvPr/>
        </p:nvPicPr>
        <p:blipFill>
          <a:blip r:embed="rId7"/>
          <a:srcRect r="19605" b="10253"/>
          <a:stretch>
            <a:fillRect/>
          </a:stretch>
        </p:blipFill>
        <p:spPr>
          <a:xfrm>
            <a:off x="3707765" y="3345180"/>
            <a:ext cx="5062855" cy="1059180"/>
          </a:xfrm>
          <a:prstGeom prst="rect">
            <a:avLst/>
          </a:prstGeom>
        </p:spPr>
      </p:pic>
      <p:sp>
        <p:nvSpPr>
          <p:cNvPr id="22" name="文本框 21"/>
          <p:cNvSpPr txBox="1"/>
          <p:nvPr/>
        </p:nvSpPr>
        <p:spPr>
          <a:xfrm>
            <a:off x="3795395" y="3069590"/>
            <a:ext cx="5080000" cy="275590"/>
          </a:xfrm>
          <a:prstGeom prst="rect">
            <a:avLst/>
          </a:prstGeom>
          <a:noFill/>
          <a:ln w="9525">
            <a:noFill/>
          </a:ln>
        </p:spPr>
        <p:txBody>
          <a:bodyPr>
            <a:spAutoFit/>
          </a:bodyPr>
          <a:lstStyle/>
          <a:p>
            <a:pPr marL="0" indent="0" algn="ctr"/>
            <a:r>
              <a:rPr lang="zh-CN" sz="1200" b="1">
                <a:ea typeface="黑体" panose="02010609060101010101" charset="-122"/>
              </a:rPr>
              <a:t>表</a:t>
            </a:r>
            <a:r>
              <a:rPr lang="en-US" sz="1200" b="1">
                <a:latin typeface="Times New Roman" panose="02020603050405020304" pitchFamily="18" charset="0"/>
                <a:ea typeface="黑体" panose="02010609060101010101" charset="-122"/>
              </a:rPr>
              <a:t>2</a:t>
            </a:r>
            <a:r>
              <a:rPr lang="en-US" sz="1200" b="1">
                <a:latin typeface="Times New Roman" panose="02020603050405020304" pitchFamily="18" charset="0"/>
                <a:cs typeface="楷体_GB2312" charset="0"/>
              </a:rPr>
              <a:t>  </a:t>
            </a:r>
            <a:r>
              <a:rPr lang="zh-CN" sz="1200" b="1">
                <a:cs typeface="楷体_GB2312" charset="0"/>
              </a:rPr>
              <a:t>不同信号协调控制方案的配时参数设置</a:t>
            </a:r>
            <a:endParaRPr lang="zh-CN" altLang="en-US" sz="1200" b="1">
              <a:cs typeface="楷体_GB2312" charset="0"/>
            </a:endParaRPr>
          </a:p>
        </p:txBody>
      </p:sp>
      <p:sp>
        <p:nvSpPr>
          <p:cNvPr id="23" name="文本框 22"/>
          <p:cNvSpPr txBox="1"/>
          <p:nvPr/>
        </p:nvSpPr>
        <p:spPr>
          <a:xfrm>
            <a:off x="1232535" y="3860800"/>
            <a:ext cx="1710055" cy="275590"/>
          </a:xfrm>
          <a:prstGeom prst="rect">
            <a:avLst/>
          </a:prstGeom>
          <a:noFill/>
          <a:ln w="9525">
            <a:noFill/>
          </a:ln>
        </p:spPr>
        <p:txBody>
          <a:bodyPr wrap="square">
            <a:spAutoFit/>
          </a:bodyPr>
          <a:lstStyle/>
          <a:p>
            <a:pPr marL="0" indent="0" algn="ctr"/>
            <a:r>
              <a:rPr lang="zh-CN" altLang="en-US" sz="1200" b="1">
                <a:cs typeface="楷体_GB2312" charset="0"/>
              </a:rPr>
              <a:t>仿真底图</a:t>
            </a:r>
          </a:p>
        </p:txBody>
      </p:sp>
      <p:pic>
        <p:nvPicPr>
          <p:cNvPr id="24" name="图片 23"/>
          <p:cNvPicPr>
            <a:picLocks noChangeAspect="1"/>
          </p:cNvPicPr>
          <p:nvPr/>
        </p:nvPicPr>
        <p:blipFill>
          <a:blip r:embed="rId8"/>
          <a:stretch>
            <a:fillRect/>
          </a:stretch>
        </p:blipFill>
        <p:spPr>
          <a:xfrm>
            <a:off x="179070" y="4077970"/>
            <a:ext cx="1765300" cy="1850390"/>
          </a:xfrm>
          <a:prstGeom prst="rect">
            <a:avLst/>
          </a:prstGeom>
        </p:spPr>
      </p:pic>
      <p:sp>
        <p:nvSpPr>
          <p:cNvPr id="26" name="文本框 25"/>
          <p:cNvSpPr txBox="1"/>
          <p:nvPr/>
        </p:nvSpPr>
        <p:spPr>
          <a:xfrm>
            <a:off x="523875" y="5928360"/>
            <a:ext cx="3126740" cy="275590"/>
          </a:xfrm>
          <a:prstGeom prst="rect">
            <a:avLst/>
          </a:prstGeom>
          <a:noFill/>
          <a:ln w="9525">
            <a:noFill/>
          </a:ln>
        </p:spPr>
        <p:txBody>
          <a:bodyPr wrap="square">
            <a:spAutoFit/>
          </a:bodyPr>
          <a:lstStyle/>
          <a:p>
            <a:pPr marL="0" indent="0"/>
            <a:r>
              <a:rPr lang="zh-CN" sz="1200" b="1">
                <a:ea typeface="宋体" panose="02010600030101010101" pitchFamily="2" charset="-122"/>
              </a:rPr>
              <a:t>不同时段内三套信号控制方案评价指标对比</a:t>
            </a:r>
            <a:endParaRPr lang="zh-CN" altLang="en-US" sz="1200" b="1">
              <a:ea typeface="宋体" panose="02010600030101010101" pitchFamily="2" charset="-122"/>
            </a:endParaRPr>
          </a:p>
        </p:txBody>
      </p:sp>
      <p:pic>
        <p:nvPicPr>
          <p:cNvPr id="34" name="图片 133"/>
          <p:cNvPicPr>
            <a:picLocks noChangeAspect="1"/>
          </p:cNvPicPr>
          <p:nvPr/>
        </p:nvPicPr>
        <p:blipFill>
          <a:blip r:embed="rId9"/>
          <a:stretch>
            <a:fillRect/>
          </a:stretch>
        </p:blipFill>
        <p:spPr>
          <a:xfrm>
            <a:off x="3816350" y="4392295"/>
            <a:ext cx="2266315" cy="1507490"/>
          </a:xfrm>
          <a:prstGeom prst="rect">
            <a:avLst/>
          </a:prstGeom>
          <a:noFill/>
          <a:ln>
            <a:noFill/>
          </a:ln>
        </p:spPr>
      </p:pic>
      <p:pic>
        <p:nvPicPr>
          <p:cNvPr id="29" name="图片 28"/>
          <p:cNvPicPr>
            <a:picLocks noChangeAspect="1"/>
          </p:cNvPicPr>
          <p:nvPr/>
        </p:nvPicPr>
        <p:blipFill>
          <a:blip r:embed="rId10"/>
          <a:stretch>
            <a:fillRect/>
          </a:stretch>
        </p:blipFill>
        <p:spPr>
          <a:xfrm>
            <a:off x="6155690" y="4392295"/>
            <a:ext cx="2318385" cy="1556385"/>
          </a:xfrm>
          <a:prstGeom prst="rect">
            <a:avLst/>
          </a:prstGeom>
        </p:spPr>
      </p:pic>
      <p:sp>
        <p:nvSpPr>
          <p:cNvPr id="30" name="文本框 29"/>
          <p:cNvSpPr txBox="1"/>
          <p:nvPr/>
        </p:nvSpPr>
        <p:spPr>
          <a:xfrm>
            <a:off x="4427855" y="5944235"/>
            <a:ext cx="3521710" cy="275590"/>
          </a:xfrm>
          <a:prstGeom prst="rect">
            <a:avLst/>
          </a:prstGeom>
          <a:noFill/>
          <a:ln w="9525">
            <a:noFill/>
          </a:ln>
        </p:spPr>
        <p:txBody>
          <a:bodyPr wrap="square">
            <a:spAutoFit/>
          </a:bodyPr>
          <a:lstStyle/>
          <a:p>
            <a:pPr marL="0" indent="0"/>
            <a:r>
              <a:rPr lang="zh-CN" sz="1200" b="1">
                <a:ea typeface="宋体" panose="02010600030101010101" pitchFamily="2" charset="-122"/>
              </a:rPr>
              <a:t>整个时段内三套信号控制方案总体评价指标对比</a:t>
            </a:r>
            <a:endParaRPr lang="zh-CN" altLang="en-US" sz="1200" b="1">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244442" y="960438"/>
            <a:ext cx="63677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第三章 联网模式的感应绿波协调信号控制方法</a:t>
            </a:r>
          </a:p>
        </p:txBody>
      </p:sp>
      <p:sp>
        <p:nvSpPr>
          <p:cNvPr id="100" name="文本框 99"/>
          <p:cNvSpPr txBox="1"/>
          <p:nvPr/>
        </p:nvSpPr>
        <p:spPr>
          <a:xfrm>
            <a:off x="426085" y="1556385"/>
            <a:ext cx="8004810" cy="922020"/>
          </a:xfrm>
          <a:prstGeom prst="rect">
            <a:avLst/>
          </a:prstGeom>
          <a:noFill/>
          <a:ln w="9525">
            <a:noFill/>
          </a:ln>
        </p:spPr>
        <p:txBody>
          <a:bodyPr wrap="square">
            <a:spAutoFit/>
          </a:bodyPr>
          <a:lstStyle/>
          <a:p>
            <a:pPr marL="0" indent="0" latinLnBrk="0">
              <a:lnSpc>
                <a:spcPct val="150000"/>
              </a:lnSpc>
            </a:pPr>
            <a:r>
              <a:rPr lang="en-US" altLang="zh-CN" sz="1800">
                <a:latin typeface="华文中宋" panose="02010600040101010101" pitchFamily="2" charset="-122"/>
                <a:ea typeface="华文中宋" panose="02010600040101010101" pitchFamily="2" charset="-122"/>
              </a:rPr>
              <a:t>      </a:t>
            </a:r>
            <a:r>
              <a:rPr lang="zh-CN" sz="1800">
                <a:latin typeface="华文中宋" panose="02010600040101010101" pitchFamily="2" charset="-122"/>
                <a:ea typeface="华文中宋" panose="02010600040101010101" pitchFamily="2" charset="-122"/>
              </a:rPr>
              <a:t>本章分析了联网环境下干道系统的车辆检测方式和车路协同方法，提出了联网模式下的感应绿波协调信号控制方法。</a:t>
            </a:r>
          </a:p>
        </p:txBody>
      </p:sp>
      <p:sp>
        <p:nvSpPr>
          <p:cNvPr id="5" name="文本框 4"/>
          <p:cNvSpPr txBox="1"/>
          <p:nvPr/>
        </p:nvSpPr>
        <p:spPr>
          <a:xfrm>
            <a:off x="1125855" y="6021070"/>
            <a:ext cx="3223260" cy="275590"/>
          </a:xfrm>
          <a:prstGeom prst="rect">
            <a:avLst/>
          </a:prstGeom>
          <a:noFill/>
          <a:ln w="9525">
            <a:noFill/>
          </a:ln>
        </p:spPr>
        <p:txBody>
          <a:bodyPr wrap="square">
            <a:spAutoFit/>
          </a:bodyPr>
          <a:lstStyle/>
          <a:p>
            <a:pPr marL="0" indent="127000" algn="ctr"/>
            <a:r>
              <a:rPr lang="zh-CN" sz="1200" b="1">
                <a:latin typeface="Times New Roman" panose="02020603050405020304" pitchFamily="18" charset="0"/>
                <a:ea typeface="宋体" panose="02010600030101010101" pitchFamily="2" charset="-122"/>
              </a:rPr>
              <a:t>图</a:t>
            </a:r>
            <a:r>
              <a:rPr lang="en-US" sz="1200" b="1">
                <a:latin typeface="Times New Roman" panose="02020603050405020304" pitchFamily="18" charset="0"/>
                <a:ea typeface="宋体" panose="02010600030101010101" pitchFamily="2" charset="-122"/>
              </a:rPr>
              <a:t>2-5 </a:t>
            </a:r>
            <a:r>
              <a:rPr lang="zh-CN" altLang="en-US" sz="1200" b="1">
                <a:latin typeface="Times New Roman" panose="02020603050405020304" pitchFamily="18" charset="0"/>
                <a:ea typeface="宋体" panose="02010600030101010101" pitchFamily="2" charset="-122"/>
              </a:rPr>
              <a:t>感应</a:t>
            </a:r>
            <a:r>
              <a:rPr lang="zh-CN" sz="1200" b="1">
                <a:latin typeface="Times New Roman" panose="02020603050405020304" pitchFamily="18" charset="0"/>
                <a:ea typeface="宋体" panose="02010600030101010101" pitchFamily="2" charset="-122"/>
              </a:rPr>
              <a:t>绿波协调控制原理</a:t>
            </a:r>
            <a:endParaRPr lang="zh-CN" altLang="en-US" sz="1200" b="1">
              <a:latin typeface="Times New Roman" panose="02020603050405020304" pitchFamily="18" charset="0"/>
              <a:ea typeface="宋体" panose="02010600030101010101" pitchFamily="2" charset="-122"/>
            </a:endParaRPr>
          </a:p>
        </p:txBody>
      </p:sp>
      <p:sp>
        <p:nvSpPr>
          <p:cNvPr id="6" name="文本框 5"/>
          <p:cNvSpPr txBox="1"/>
          <p:nvPr/>
        </p:nvSpPr>
        <p:spPr>
          <a:xfrm>
            <a:off x="1113790" y="3933190"/>
            <a:ext cx="2875915" cy="275590"/>
          </a:xfrm>
          <a:prstGeom prst="rect">
            <a:avLst/>
          </a:prstGeom>
          <a:noFill/>
          <a:ln w="9525">
            <a:noFill/>
          </a:ln>
        </p:spPr>
        <p:txBody>
          <a:bodyPr wrap="square">
            <a:spAutoFit/>
          </a:bodyPr>
          <a:lstStyle/>
          <a:p>
            <a:pPr marL="0" indent="304800" algn="ctr"/>
            <a:r>
              <a:rPr lang="zh-CN" sz="1200" b="1">
                <a:latin typeface="Times New Roman" panose="02020603050405020304" pitchFamily="18" charset="0"/>
                <a:ea typeface="宋体" panose="02010600030101010101" pitchFamily="2" charset="-122"/>
              </a:rPr>
              <a:t>图</a:t>
            </a:r>
            <a:r>
              <a:rPr lang="en-US" sz="1200" b="1">
                <a:latin typeface="Times New Roman" panose="02020603050405020304" pitchFamily="18" charset="0"/>
                <a:ea typeface="宋体" panose="02010600030101010101" pitchFamily="2" charset="-122"/>
              </a:rPr>
              <a:t>3-1 </a:t>
            </a:r>
            <a:r>
              <a:rPr lang="zh-CN" altLang="en-US" sz="1200" b="1">
                <a:latin typeface="Times New Roman" panose="02020603050405020304" pitchFamily="18" charset="0"/>
                <a:ea typeface="宋体" panose="02010600030101010101" pitchFamily="2" charset="-122"/>
              </a:rPr>
              <a:t>环形线圈检测器示意图</a:t>
            </a:r>
          </a:p>
        </p:txBody>
      </p:sp>
      <p:sp>
        <p:nvSpPr>
          <p:cNvPr id="7" name="文本框 6"/>
          <p:cNvSpPr txBox="1"/>
          <p:nvPr/>
        </p:nvSpPr>
        <p:spPr>
          <a:xfrm>
            <a:off x="4787900" y="5941060"/>
            <a:ext cx="3196590" cy="275590"/>
          </a:xfrm>
          <a:prstGeom prst="rect">
            <a:avLst/>
          </a:prstGeom>
          <a:noFill/>
          <a:ln w="9525">
            <a:noFill/>
          </a:ln>
        </p:spPr>
        <p:txBody>
          <a:bodyPr wrap="square">
            <a:spAutoFit/>
          </a:bodyPr>
          <a:lstStyle/>
          <a:p>
            <a:pPr marL="0" indent="0" algn="ctr"/>
            <a:r>
              <a:rPr lang="en-US" sz="1200" b="1">
                <a:solidFill>
                  <a:srgbClr val="000000"/>
                </a:solidFill>
                <a:latin typeface="Times New Roman" panose="02020603050405020304" pitchFamily="18" charset="0"/>
                <a:cs typeface="楷体_GB2312" charset="0"/>
              </a:rPr>
              <a:t> </a:t>
            </a:r>
            <a:r>
              <a:rPr lang="zh-CN" sz="1200" b="1">
                <a:solidFill>
                  <a:srgbClr val="000000"/>
                </a:solidFill>
                <a:cs typeface="楷体_GB2312" charset="0"/>
              </a:rPr>
              <a:t>图</a:t>
            </a:r>
            <a:r>
              <a:rPr lang="zh-CN" sz="1200" b="1">
                <a:solidFill>
                  <a:srgbClr val="000000"/>
                </a:solidFill>
                <a:latin typeface="Times New Roman" panose="02020603050405020304" pitchFamily="18" charset="0"/>
                <a:cs typeface="Times New Roman" panose="02020603050405020304" pitchFamily="18" charset="0"/>
              </a:rPr>
              <a:t>3-4 </a:t>
            </a:r>
            <a:r>
              <a:rPr lang="zh-CN" sz="1200" b="1">
                <a:solidFill>
                  <a:srgbClr val="000000"/>
                </a:solidFill>
                <a:cs typeface="楷体_GB2312" charset="0"/>
              </a:rPr>
              <a:t>车联网系统架构示意图</a:t>
            </a:r>
          </a:p>
        </p:txBody>
      </p:sp>
      <p:pic>
        <p:nvPicPr>
          <p:cNvPr id="9" name="图片 8"/>
          <p:cNvPicPr>
            <a:picLocks noChangeAspect="1"/>
          </p:cNvPicPr>
          <p:nvPr/>
        </p:nvPicPr>
        <p:blipFill>
          <a:blip r:embed="rId3"/>
          <a:stretch>
            <a:fillRect/>
          </a:stretch>
        </p:blipFill>
        <p:spPr>
          <a:xfrm>
            <a:off x="1397000" y="2420620"/>
            <a:ext cx="2672080" cy="1617980"/>
          </a:xfrm>
          <a:prstGeom prst="rect">
            <a:avLst/>
          </a:prstGeom>
        </p:spPr>
      </p:pic>
      <p:pic>
        <p:nvPicPr>
          <p:cNvPr id="10" name="图片 9"/>
          <p:cNvPicPr>
            <a:picLocks noChangeAspect="1"/>
          </p:cNvPicPr>
          <p:nvPr/>
        </p:nvPicPr>
        <p:blipFill>
          <a:blip r:embed="rId4"/>
          <a:stretch>
            <a:fillRect/>
          </a:stretch>
        </p:blipFill>
        <p:spPr>
          <a:xfrm>
            <a:off x="4500245" y="2420620"/>
            <a:ext cx="3665220" cy="3520440"/>
          </a:xfrm>
          <a:prstGeom prst="rect">
            <a:avLst/>
          </a:prstGeom>
        </p:spPr>
      </p:pic>
      <p:pic>
        <p:nvPicPr>
          <p:cNvPr id="3" name="图片 2"/>
          <p:cNvPicPr>
            <a:picLocks noChangeAspect="1"/>
          </p:cNvPicPr>
          <p:nvPr/>
        </p:nvPicPr>
        <p:blipFill>
          <a:blip r:embed="rId5"/>
          <a:stretch>
            <a:fillRect/>
          </a:stretch>
        </p:blipFill>
        <p:spPr>
          <a:xfrm>
            <a:off x="1254760" y="4220845"/>
            <a:ext cx="2956560" cy="18440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2352200" y="960438"/>
            <a:ext cx="41522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en-US" altLang="zh-CN" sz="2400" b="1">
                <a:latin typeface="Times New Roman" panose="02020603050405020304" pitchFamily="18" charset="0"/>
                <a:ea typeface="华文中宋" panose="02010600040101010101" pitchFamily="2" charset="-122"/>
                <a:cs typeface="Times New Roman" panose="02020603050405020304" pitchFamily="18" charset="0"/>
              </a:rPr>
              <a:t>3.2  联网环境下感应检测方式 </a:t>
            </a:r>
          </a:p>
        </p:txBody>
      </p:sp>
      <p:pic>
        <p:nvPicPr>
          <p:cNvPr id="3" name="图片 2"/>
          <p:cNvPicPr>
            <a:picLocks noChangeAspect="1"/>
          </p:cNvPicPr>
          <p:nvPr/>
        </p:nvPicPr>
        <p:blipFill>
          <a:blip r:embed="rId3"/>
          <a:stretch>
            <a:fillRect/>
          </a:stretch>
        </p:blipFill>
        <p:spPr>
          <a:xfrm>
            <a:off x="662305" y="4509135"/>
            <a:ext cx="3781425" cy="1370965"/>
          </a:xfrm>
          <a:prstGeom prst="rect">
            <a:avLst/>
          </a:prstGeom>
        </p:spPr>
      </p:pic>
      <p:pic>
        <p:nvPicPr>
          <p:cNvPr id="4" name="图片 3"/>
          <p:cNvPicPr>
            <a:picLocks noChangeAspect="1"/>
          </p:cNvPicPr>
          <p:nvPr/>
        </p:nvPicPr>
        <p:blipFill>
          <a:blip r:embed="rId4"/>
          <a:stretch>
            <a:fillRect/>
          </a:stretch>
        </p:blipFill>
        <p:spPr>
          <a:xfrm>
            <a:off x="467360" y="1484630"/>
            <a:ext cx="4259580" cy="2911475"/>
          </a:xfrm>
          <a:prstGeom prst="rect">
            <a:avLst/>
          </a:prstGeom>
        </p:spPr>
      </p:pic>
      <p:sp>
        <p:nvSpPr>
          <p:cNvPr id="8" name="文本框 7"/>
          <p:cNvSpPr txBox="1"/>
          <p:nvPr/>
        </p:nvSpPr>
        <p:spPr>
          <a:xfrm>
            <a:off x="1115695" y="4305300"/>
            <a:ext cx="2875280" cy="275590"/>
          </a:xfrm>
          <a:prstGeom prst="rect">
            <a:avLst/>
          </a:prstGeom>
          <a:noFill/>
          <a:ln w="9525">
            <a:noFill/>
          </a:ln>
        </p:spPr>
        <p:txBody>
          <a:bodyPr wrap="square">
            <a:spAutoFit/>
          </a:bodyPr>
          <a:lstStyle/>
          <a:p>
            <a:pPr marL="0" indent="127000" algn="ctr"/>
            <a:r>
              <a:rPr lang="zh-CN" sz="1200" b="1">
                <a:ea typeface="宋体" panose="02010600030101010101" pitchFamily="2" charset="-122"/>
              </a:rPr>
              <a:t>图</a:t>
            </a:r>
            <a:r>
              <a:rPr lang="en-US" sz="1200" b="1">
                <a:latin typeface="Times New Roman" panose="02020603050405020304" pitchFamily="18" charset="0"/>
                <a:ea typeface="宋体" panose="02010600030101010101" pitchFamily="2" charset="-122"/>
              </a:rPr>
              <a:t>3-6 Wiedemann</a:t>
            </a:r>
            <a:r>
              <a:rPr lang="zh-CN" sz="1200" b="1">
                <a:latin typeface="Times New Roman" panose="02020603050405020304" pitchFamily="18" charset="0"/>
                <a:ea typeface="宋体" panose="02010600030101010101" pitchFamily="2" charset="-122"/>
              </a:rPr>
              <a:t>模型跟驰原理示意图</a:t>
            </a:r>
            <a:endParaRPr lang="zh-CN" altLang="en-US" sz="1200" b="1">
              <a:latin typeface="Times New Roman" panose="02020603050405020304" pitchFamily="18" charset="0"/>
              <a:ea typeface="宋体" panose="02010600030101010101" pitchFamily="2" charset="-122"/>
            </a:endParaRPr>
          </a:p>
        </p:txBody>
      </p:sp>
      <p:sp>
        <p:nvSpPr>
          <p:cNvPr id="11" name="文本框 10"/>
          <p:cNvSpPr txBox="1"/>
          <p:nvPr/>
        </p:nvSpPr>
        <p:spPr>
          <a:xfrm>
            <a:off x="1205865" y="5805170"/>
            <a:ext cx="2694940" cy="275590"/>
          </a:xfrm>
          <a:prstGeom prst="rect">
            <a:avLst/>
          </a:prstGeom>
          <a:noFill/>
          <a:ln w="9525">
            <a:noFill/>
          </a:ln>
        </p:spPr>
        <p:txBody>
          <a:bodyPr wrap="square">
            <a:spAutoFit/>
          </a:bodyPr>
          <a:lstStyle/>
          <a:p>
            <a:pPr marL="0" indent="0" algn="ctr"/>
            <a:r>
              <a:rPr lang="zh-CN" sz="1200" b="1">
                <a:ea typeface="宋体" panose="02010600030101010101" pitchFamily="2" charset="-122"/>
              </a:rPr>
              <a:t>图</a:t>
            </a:r>
            <a:r>
              <a:rPr lang="en-US" sz="1200" b="1">
                <a:latin typeface="Times New Roman" panose="02020603050405020304" pitchFamily="18" charset="0"/>
                <a:ea typeface="宋体" panose="02010600030101010101" pitchFamily="2" charset="-122"/>
              </a:rPr>
              <a:t>3-5 EVLS</a:t>
            </a:r>
            <a:r>
              <a:rPr lang="zh-CN" sz="1200" b="1">
                <a:latin typeface="Times New Roman" panose="02020603050405020304" pitchFamily="18" charset="0"/>
                <a:ea typeface="宋体" panose="02010600030101010101" pitchFamily="2" charset="-122"/>
              </a:rPr>
              <a:t>算法框架</a:t>
            </a:r>
            <a:endParaRPr lang="zh-CN" altLang="en-US" sz="1200" b="1">
              <a:latin typeface="Times New Roman" panose="02020603050405020304" pitchFamily="18" charset="0"/>
              <a:ea typeface="宋体" panose="02010600030101010101" pitchFamily="2" charset="-122"/>
            </a:endParaRPr>
          </a:p>
        </p:txBody>
      </p:sp>
      <p:pic>
        <p:nvPicPr>
          <p:cNvPr id="14" name="图片 13"/>
          <p:cNvPicPr>
            <a:picLocks noChangeAspect="1"/>
          </p:cNvPicPr>
          <p:nvPr/>
        </p:nvPicPr>
        <p:blipFill>
          <a:blip r:embed="rId5"/>
          <a:srcRect r="16987"/>
          <a:stretch>
            <a:fillRect/>
          </a:stretch>
        </p:blipFill>
        <p:spPr>
          <a:xfrm>
            <a:off x="5076825" y="1916430"/>
            <a:ext cx="2932430" cy="4351020"/>
          </a:xfrm>
          <a:prstGeom prst="rect">
            <a:avLst/>
          </a:prstGeom>
        </p:spPr>
      </p:pic>
      <p:sp>
        <p:nvSpPr>
          <p:cNvPr id="15" name="文本框 14"/>
          <p:cNvSpPr txBox="1"/>
          <p:nvPr/>
        </p:nvSpPr>
        <p:spPr>
          <a:xfrm>
            <a:off x="4573270" y="1655445"/>
            <a:ext cx="3628390" cy="275590"/>
          </a:xfrm>
          <a:prstGeom prst="rect">
            <a:avLst/>
          </a:prstGeom>
          <a:noFill/>
          <a:ln w="9525">
            <a:noFill/>
          </a:ln>
        </p:spPr>
        <p:txBody>
          <a:bodyPr wrap="square">
            <a:spAutoFit/>
          </a:bodyPr>
          <a:lstStyle/>
          <a:p>
            <a:pPr marL="0" indent="266700" algn="ctr"/>
            <a:r>
              <a:rPr lang="zh-CN" sz="1200" b="1">
                <a:latin typeface="Times New Roman" panose="02020603050405020304" pitchFamily="18" charset="0"/>
                <a:ea typeface="宋体" panose="02010600030101010101" pitchFamily="2" charset="-122"/>
              </a:rPr>
              <a:t>表</a:t>
            </a:r>
            <a:r>
              <a:rPr lang="en-US" sz="1200" b="1">
                <a:latin typeface="Times New Roman" panose="02020603050405020304" pitchFamily="18" charset="0"/>
                <a:ea typeface="宋体" panose="02010600030101010101" pitchFamily="2" charset="-122"/>
              </a:rPr>
              <a:t>3-2 Wiedemann</a:t>
            </a:r>
            <a:r>
              <a:rPr lang="zh-CN" sz="1200" b="1">
                <a:latin typeface="Times New Roman" panose="02020603050405020304" pitchFamily="18" charset="0"/>
                <a:ea typeface="宋体" panose="02010600030101010101" pitchFamily="2" charset="-122"/>
              </a:rPr>
              <a:t>模型参数说明</a:t>
            </a:r>
            <a:endParaRPr lang="zh-CN" altLang="en-US" sz="1200" b="1"/>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2352200" y="960438"/>
            <a:ext cx="41522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en-US" altLang="zh-CN" sz="2400" b="1">
                <a:latin typeface="Times New Roman" panose="02020603050405020304" pitchFamily="18" charset="0"/>
                <a:ea typeface="华文中宋" panose="02010600040101010101" pitchFamily="2" charset="-122"/>
                <a:cs typeface="Times New Roman" panose="02020603050405020304" pitchFamily="18" charset="0"/>
              </a:rPr>
              <a:t>3.2  联网环境下感应检测方式 </a:t>
            </a:r>
          </a:p>
        </p:txBody>
      </p:sp>
      <p:pic>
        <p:nvPicPr>
          <p:cNvPr id="2" name="图片 1"/>
          <p:cNvPicPr>
            <a:picLocks noChangeAspect="1"/>
          </p:cNvPicPr>
          <p:nvPr/>
        </p:nvPicPr>
        <p:blipFill>
          <a:blip r:embed="rId3"/>
          <a:stretch>
            <a:fillRect/>
          </a:stretch>
        </p:blipFill>
        <p:spPr>
          <a:xfrm>
            <a:off x="611505" y="3447415"/>
            <a:ext cx="5876290" cy="1883410"/>
          </a:xfrm>
          <a:prstGeom prst="rect">
            <a:avLst/>
          </a:prstGeom>
        </p:spPr>
      </p:pic>
      <p:sp>
        <p:nvSpPr>
          <p:cNvPr id="100" name="文本框 99"/>
          <p:cNvSpPr txBox="1"/>
          <p:nvPr/>
        </p:nvSpPr>
        <p:spPr>
          <a:xfrm>
            <a:off x="755650" y="5300980"/>
            <a:ext cx="5080000" cy="275590"/>
          </a:xfrm>
          <a:prstGeom prst="rect">
            <a:avLst/>
          </a:prstGeom>
          <a:noFill/>
          <a:ln w="9525">
            <a:noFill/>
          </a:ln>
        </p:spPr>
        <p:txBody>
          <a:bodyPr>
            <a:spAutoFit/>
          </a:bodyPr>
          <a:lstStyle/>
          <a:p>
            <a:pPr marL="0" indent="127000" algn="ctr"/>
            <a:r>
              <a:rPr lang="zh-CN" sz="1200" b="1">
                <a:ea typeface="宋体" panose="02010600030101010101" pitchFamily="2" charset="-122"/>
              </a:rPr>
              <a:t>图</a:t>
            </a:r>
            <a:r>
              <a:rPr lang="en-US" sz="1200" b="1">
                <a:latin typeface="Times New Roman" panose="02020603050405020304" pitchFamily="18" charset="0"/>
                <a:ea typeface="宋体" panose="02010600030101010101" pitchFamily="2" charset="-122"/>
              </a:rPr>
              <a:t>3-7 </a:t>
            </a:r>
            <a:r>
              <a:rPr lang="zh-CN" sz="1200" b="1">
                <a:latin typeface="Times New Roman" panose="02020603050405020304" pitchFamily="18" charset="0"/>
                <a:ea typeface="宋体" panose="02010600030101010101" pitchFamily="2" charset="-122"/>
              </a:rPr>
              <a:t>减速区域插入模拟车辆示意图</a:t>
            </a:r>
            <a:endParaRPr lang="zh-CN" altLang="en-US" sz="1200" b="1">
              <a:latin typeface="Times New Roman" panose="02020603050405020304" pitchFamily="18" charset="0"/>
              <a:ea typeface="宋体" panose="02010600030101010101" pitchFamily="2" charset="-122"/>
            </a:endParaRPr>
          </a:p>
        </p:txBody>
      </p:sp>
      <p:sp>
        <p:nvSpPr>
          <p:cNvPr id="6" name="文本框 5"/>
          <p:cNvSpPr txBox="1"/>
          <p:nvPr/>
        </p:nvSpPr>
        <p:spPr>
          <a:xfrm>
            <a:off x="257810" y="1605915"/>
            <a:ext cx="3954145" cy="337185"/>
          </a:xfrm>
          <a:prstGeom prst="rect">
            <a:avLst/>
          </a:prstGeom>
          <a:noFill/>
          <a:ln w="9525">
            <a:noFill/>
          </a:ln>
        </p:spPr>
        <p:txBody>
          <a:bodyPr wrap="square">
            <a:spAutoFit/>
          </a:bodyPr>
          <a:lstStyle/>
          <a:p>
            <a:pPr marL="0" indent="266700"/>
            <a:r>
              <a:rPr lang="zh-CN" sz="1600" b="1">
                <a:latin typeface="Times New Roman" panose="02020603050405020304" pitchFamily="18" charset="0"/>
                <a:ea typeface="宋体" panose="02010600030101010101" pitchFamily="2" charset="-122"/>
              </a:rPr>
              <a:t>1、排队区域</a:t>
            </a:r>
            <a:r>
              <a:rPr lang="en-US" altLang="zh-CN" sz="1600" b="1">
                <a:solidFill>
                  <a:srgbClr val="FF0000"/>
                </a:solidFill>
                <a:latin typeface="Times New Roman" panose="02020603050405020304" pitchFamily="18" charset="0"/>
                <a:ea typeface="宋体" panose="02010600030101010101" pitchFamily="2" charset="-122"/>
              </a:rPr>
              <a:t>→</a:t>
            </a:r>
            <a:r>
              <a:rPr lang="zh-CN" altLang="en-US" sz="1600" b="1">
                <a:solidFill>
                  <a:srgbClr val="FF0000"/>
                </a:solidFill>
                <a:latin typeface="Times New Roman" panose="02020603050405020304" pitchFamily="18" charset="0"/>
                <a:ea typeface="宋体" panose="02010600030101010101" pitchFamily="2" charset="-122"/>
              </a:rPr>
              <a:t>感应</a:t>
            </a:r>
            <a:r>
              <a:rPr lang="zh-CN" altLang="en-US" sz="1600" b="1">
                <a:solidFill>
                  <a:srgbClr val="FF0000"/>
                </a:solidFill>
                <a:latin typeface="Times New Roman" panose="02020603050405020304" pitchFamily="18" charset="0"/>
                <a:sym typeface="+mn-ea"/>
              </a:rPr>
              <a:t>初始</a:t>
            </a:r>
            <a:r>
              <a:rPr lang="zh-CN" altLang="en-US" sz="1600" b="1">
                <a:solidFill>
                  <a:srgbClr val="FF0000"/>
                </a:solidFill>
                <a:latin typeface="Times New Roman" panose="02020603050405020304" pitchFamily="18" charset="0"/>
                <a:ea typeface="宋体" panose="02010600030101010101" pitchFamily="2" charset="-122"/>
              </a:rPr>
              <a:t>绿灯时间</a:t>
            </a:r>
            <a:r>
              <a:rPr lang="en-US" altLang="zh-CN" sz="1600" b="1" i="1">
                <a:solidFill>
                  <a:srgbClr val="FF0000"/>
                </a:solidFill>
                <a:latin typeface="Times New Roman" panose="02020603050405020304" pitchFamily="18" charset="0"/>
                <a:ea typeface="宋体" panose="02010600030101010101" pitchFamily="2" charset="-122"/>
              </a:rPr>
              <a:t>G</a:t>
            </a:r>
            <a:r>
              <a:rPr lang="en-US" altLang="zh-CN" sz="1600" b="1" baseline="-25000">
                <a:solidFill>
                  <a:srgbClr val="FF0000"/>
                </a:solidFill>
                <a:latin typeface="Times New Roman" panose="02020603050405020304" pitchFamily="18" charset="0"/>
                <a:ea typeface="宋体" panose="02010600030101010101" pitchFamily="2" charset="-122"/>
              </a:rPr>
              <a:t>0</a:t>
            </a:r>
          </a:p>
        </p:txBody>
      </p:sp>
      <p:pic>
        <p:nvPicPr>
          <p:cNvPr id="7" name="图片 6"/>
          <p:cNvPicPr>
            <a:picLocks noChangeAspect="1"/>
          </p:cNvPicPr>
          <p:nvPr/>
        </p:nvPicPr>
        <p:blipFill>
          <a:blip r:embed="rId4"/>
          <a:stretch>
            <a:fillRect/>
          </a:stretch>
        </p:blipFill>
        <p:spPr>
          <a:xfrm>
            <a:off x="467360" y="2029460"/>
            <a:ext cx="1236980" cy="657225"/>
          </a:xfrm>
          <a:prstGeom prst="rect">
            <a:avLst/>
          </a:prstGeom>
        </p:spPr>
      </p:pic>
      <p:pic>
        <p:nvPicPr>
          <p:cNvPr id="9" name="图片 8"/>
          <p:cNvPicPr>
            <a:picLocks noChangeAspect="1"/>
          </p:cNvPicPr>
          <p:nvPr/>
        </p:nvPicPr>
        <p:blipFill>
          <a:blip r:embed="rId5"/>
          <a:stretch>
            <a:fillRect/>
          </a:stretch>
        </p:blipFill>
        <p:spPr>
          <a:xfrm>
            <a:off x="2411730" y="2014220"/>
            <a:ext cx="1914525" cy="389890"/>
          </a:xfrm>
          <a:prstGeom prst="rect">
            <a:avLst/>
          </a:prstGeom>
        </p:spPr>
      </p:pic>
      <p:pic>
        <p:nvPicPr>
          <p:cNvPr id="10" name="图片 9"/>
          <p:cNvPicPr>
            <a:picLocks noChangeAspect="1"/>
          </p:cNvPicPr>
          <p:nvPr/>
        </p:nvPicPr>
        <p:blipFill>
          <a:blip r:embed="rId6"/>
          <a:stretch>
            <a:fillRect/>
          </a:stretch>
        </p:blipFill>
        <p:spPr>
          <a:xfrm>
            <a:off x="2352040" y="2306320"/>
            <a:ext cx="2787015" cy="647700"/>
          </a:xfrm>
          <a:prstGeom prst="rect">
            <a:avLst/>
          </a:prstGeom>
        </p:spPr>
      </p:pic>
      <p:pic>
        <p:nvPicPr>
          <p:cNvPr id="12" name="图片 11"/>
          <p:cNvPicPr>
            <a:picLocks noChangeAspect="1"/>
          </p:cNvPicPr>
          <p:nvPr/>
        </p:nvPicPr>
        <p:blipFill>
          <a:blip r:embed="rId7"/>
          <a:stretch>
            <a:fillRect/>
          </a:stretch>
        </p:blipFill>
        <p:spPr>
          <a:xfrm>
            <a:off x="5703570" y="2348865"/>
            <a:ext cx="1548130" cy="673735"/>
          </a:xfrm>
          <a:prstGeom prst="rect">
            <a:avLst/>
          </a:prstGeom>
        </p:spPr>
      </p:pic>
      <p:pic>
        <p:nvPicPr>
          <p:cNvPr id="13" name="图片 12"/>
          <p:cNvPicPr>
            <a:picLocks noChangeAspect="1"/>
          </p:cNvPicPr>
          <p:nvPr/>
        </p:nvPicPr>
        <p:blipFill>
          <a:blip r:embed="rId8"/>
          <a:stretch>
            <a:fillRect/>
          </a:stretch>
        </p:blipFill>
        <p:spPr>
          <a:xfrm>
            <a:off x="5703570" y="1598930"/>
            <a:ext cx="1718945" cy="706120"/>
          </a:xfrm>
          <a:prstGeom prst="rect">
            <a:avLst/>
          </a:prstGeom>
        </p:spPr>
      </p:pic>
      <p:sp>
        <p:nvSpPr>
          <p:cNvPr id="16" name="文本框 15"/>
          <p:cNvSpPr txBox="1"/>
          <p:nvPr/>
        </p:nvSpPr>
        <p:spPr>
          <a:xfrm>
            <a:off x="1619250" y="2204720"/>
            <a:ext cx="719455" cy="275590"/>
          </a:xfrm>
          <a:prstGeom prst="rect">
            <a:avLst/>
          </a:prstGeom>
          <a:noFill/>
          <a:ln w="9525">
            <a:noFill/>
          </a:ln>
        </p:spPr>
        <p:txBody>
          <a:bodyPr wrap="square">
            <a:spAutoFit/>
          </a:bodyPr>
          <a:lstStyle/>
          <a:p>
            <a:pPr marL="0" indent="0" algn="ctr"/>
            <a:r>
              <a:rPr lang="zh-CN" sz="1200" b="1">
                <a:solidFill>
                  <a:srgbClr val="000000"/>
                </a:solidFill>
                <a:latin typeface="Times New Roman" panose="02020603050405020304" pitchFamily="18" charset="0"/>
                <a:ea typeface="宋体" panose="02010600030101010101" pitchFamily="2" charset="-122"/>
              </a:rPr>
              <a:t>式</a:t>
            </a:r>
            <a:r>
              <a:rPr lang="en-US" altLang="zh-CN" sz="1200" b="1">
                <a:solidFill>
                  <a:srgbClr val="000000"/>
                </a:solidFill>
                <a:latin typeface="Times New Roman" panose="02020603050405020304" pitchFamily="18" charset="0"/>
                <a:ea typeface="宋体" panose="02010600030101010101" pitchFamily="2" charset="-122"/>
              </a:rPr>
              <a:t>(3-1)</a:t>
            </a:r>
          </a:p>
        </p:txBody>
      </p:sp>
      <p:sp>
        <p:nvSpPr>
          <p:cNvPr id="17" name="文本框 16"/>
          <p:cNvSpPr txBox="1"/>
          <p:nvPr/>
        </p:nvSpPr>
        <p:spPr>
          <a:xfrm>
            <a:off x="4211955" y="2029460"/>
            <a:ext cx="719455" cy="275590"/>
          </a:xfrm>
          <a:prstGeom prst="rect">
            <a:avLst/>
          </a:prstGeom>
          <a:noFill/>
          <a:ln w="9525">
            <a:noFill/>
          </a:ln>
        </p:spPr>
        <p:txBody>
          <a:bodyPr wrap="square">
            <a:spAutoFit/>
          </a:bodyPr>
          <a:lstStyle/>
          <a:p>
            <a:pPr marL="0" indent="0" algn="ctr"/>
            <a:r>
              <a:rPr lang="zh-CN" sz="1200" b="1">
                <a:solidFill>
                  <a:srgbClr val="000000"/>
                </a:solidFill>
                <a:latin typeface="Times New Roman" panose="02020603050405020304" pitchFamily="18" charset="0"/>
                <a:ea typeface="宋体" panose="02010600030101010101" pitchFamily="2" charset="-122"/>
              </a:rPr>
              <a:t>式</a:t>
            </a:r>
            <a:r>
              <a:rPr lang="en-US" altLang="zh-CN" sz="1200" b="1">
                <a:solidFill>
                  <a:srgbClr val="000000"/>
                </a:solidFill>
                <a:latin typeface="Times New Roman" panose="02020603050405020304" pitchFamily="18" charset="0"/>
                <a:ea typeface="宋体" panose="02010600030101010101" pitchFamily="2" charset="-122"/>
              </a:rPr>
              <a:t>(3-2)</a:t>
            </a:r>
          </a:p>
        </p:txBody>
      </p:sp>
      <p:sp>
        <p:nvSpPr>
          <p:cNvPr id="18" name="文本框 17"/>
          <p:cNvSpPr txBox="1"/>
          <p:nvPr/>
        </p:nvSpPr>
        <p:spPr>
          <a:xfrm>
            <a:off x="5003800" y="2484755"/>
            <a:ext cx="719455" cy="275590"/>
          </a:xfrm>
          <a:prstGeom prst="rect">
            <a:avLst/>
          </a:prstGeom>
          <a:noFill/>
          <a:ln w="9525">
            <a:noFill/>
          </a:ln>
        </p:spPr>
        <p:txBody>
          <a:bodyPr wrap="square">
            <a:spAutoFit/>
          </a:bodyPr>
          <a:lstStyle/>
          <a:p>
            <a:pPr marL="0" indent="0" algn="ctr"/>
            <a:r>
              <a:rPr lang="zh-CN" sz="1200" b="1">
                <a:solidFill>
                  <a:srgbClr val="000000"/>
                </a:solidFill>
                <a:latin typeface="Times New Roman" panose="02020603050405020304" pitchFamily="18" charset="0"/>
                <a:ea typeface="宋体" panose="02010600030101010101" pitchFamily="2" charset="-122"/>
              </a:rPr>
              <a:t>式</a:t>
            </a:r>
            <a:r>
              <a:rPr lang="en-US" altLang="zh-CN" sz="1200" b="1">
                <a:solidFill>
                  <a:srgbClr val="000000"/>
                </a:solidFill>
                <a:latin typeface="Times New Roman" panose="02020603050405020304" pitchFamily="18" charset="0"/>
                <a:ea typeface="宋体" panose="02010600030101010101" pitchFamily="2" charset="-122"/>
              </a:rPr>
              <a:t>(3-4)</a:t>
            </a:r>
          </a:p>
        </p:txBody>
      </p:sp>
      <p:sp>
        <p:nvSpPr>
          <p:cNvPr id="19" name="文本框 18"/>
          <p:cNvSpPr txBox="1"/>
          <p:nvPr/>
        </p:nvSpPr>
        <p:spPr>
          <a:xfrm>
            <a:off x="7308215" y="1772920"/>
            <a:ext cx="719455" cy="275590"/>
          </a:xfrm>
          <a:prstGeom prst="rect">
            <a:avLst/>
          </a:prstGeom>
          <a:noFill/>
          <a:ln w="9525">
            <a:noFill/>
          </a:ln>
        </p:spPr>
        <p:txBody>
          <a:bodyPr wrap="square">
            <a:spAutoFit/>
          </a:bodyPr>
          <a:lstStyle/>
          <a:p>
            <a:pPr marL="0" indent="0" algn="ctr"/>
            <a:r>
              <a:rPr lang="zh-CN" sz="1200" b="1">
                <a:solidFill>
                  <a:srgbClr val="000000"/>
                </a:solidFill>
                <a:latin typeface="Times New Roman" panose="02020603050405020304" pitchFamily="18" charset="0"/>
                <a:ea typeface="宋体" panose="02010600030101010101" pitchFamily="2" charset="-122"/>
              </a:rPr>
              <a:t>式</a:t>
            </a:r>
            <a:r>
              <a:rPr lang="en-US" altLang="zh-CN" sz="1200" b="1">
                <a:solidFill>
                  <a:srgbClr val="000000"/>
                </a:solidFill>
                <a:latin typeface="Times New Roman" panose="02020603050405020304" pitchFamily="18" charset="0"/>
                <a:ea typeface="宋体" panose="02010600030101010101" pitchFamily="2" charset="-122"/>
              </a:rPr>
              <a:t>(3-5)</a:t>
            </a:r>
          </a:p>
        </p:txBody>
      </p:sp>
      <p:sp>
        <p:nvSpPr>
          <p:cNvPr id="20" name="文本框 19"/>
          <p:cNvSpPr txBox="1"/>
          <p:nvPr/>
        </p:nvSpPr>
        <p:spPr>
          <a:xfrm>
            <a:off x="7164070" y="2480310"/>
            <a:ext cx="719455" cy="275590"/>
          </a:xfrm>
          <a:prstGeom prst="rect">
            <a:avLst/>
          </a:prstGeom>
          <a:noFill/>
          <a:ln w="9525">
            <a:noFill/>
          </a:ln>
        </p:spPr>
        <p:txBody>
          <a:bodyPr wrap="square">
            <a:spAutoFit/>
          </a:bodyPr>
          <a:lstStyle/>
          <a:p>
            <a:pPr marL="0" indent="0" algn="ctr"/>
            <a:r>
              <a:rPr lang="zh-CN" sz="1200" b="1">
                <a:solidFill>
                  <a:srgbClr val="000000"/>
                </a:solidFill>
                <a:latin typeface="Times New Roman" panose="02020603050405020304" pitchFamily="18" charset="0"/>
                <a:ea typeface="宋体" panose="02010600030101010101" pitchFamily="2" charset="-122"/>
              </a:rPr>
              <a:t>式</a:t>
            </a:r>
            <a:r>
              <a:rPr lang="en-US" altLang="zh-CN" sz="1200" b="1">
                <a:solidFill>
                  <a:srgbClr val="000000"/>
                </a:solidFill>
                <a:latin typeface="Times New Roman" panose="02020603050405020304" pitchFamily="18" charset="0"/>
                <a:ea typeface="宋体" panose="02010600030101010101" pitchFamily="2" charset="-122"/>
              </a:rPr>
              <a:t>(3-6)</a:t>
            </a:r>
          </a:p>
        </p:txBody>
      </p:sp>
      <p:sp>
        <p:nvSpPr>
          <p:cNvPr id="21" name="文本框 20"/>
          <p:cNvSpPr txBox="1"/>
          <p:nvPr/>
        </p:nvSpPr>
        <p:spPr>
          <a:xfrm>
            <a:off x="251460" y="3066415"/>
            <a:ext cx="6706870" cy="337185"/>
          </a:xfrm>
          <a:prstGeom prst="rect">
            <a:avLst/>
          </a:prstGeom>
          <a:noFill/>
          <a:ln w="9525">
            <a:noFill/>
          </a:ln>
        </p:spPr>
        <p:txBody>
          <a:bodyPr wrap="square">
            <a:spAutoFit/>
          </a:bodyPr>
          <a:lstStyle/>
          <a:p>
            <a:pPr marL="0" indent="266700"/>
            <a:r>
              <a:rPr lang="en-US" altLang="zh-CN" sz="1600" b="1">
                <a:latin typeface="Times New Roman" panose="02020603050405020304" pitchFamily="18" charset="0"/>
                <a:ea typeface="宋体" panose="02010600030101010101" pitchFamily="2" charset="-122"/>
              </a:rPr>
              <a:t>2</a:t>
            </a:r>
            <a:r>
              <a:rPr lang="zh-CN" sz="1600" b="1">
                <a:latin typeface="Times New Roman" panose="02020603050405020304" pitchFamily="18" charset="0"/>
                <a:ea typeface="宋体" panose="02010600030101010101" pitchFamily="2" charset="-122"/>
              </a:rPr>
              <a:t>、减速</a:t>
            </a:r>
            <a:r>
              <a:rPr lang="en-US" altLang="zh-CN" sz="1600" b="1">
                <a:latin typeface="Times New Roman" panose="02020603050405020304" pitchFamily="18" charset="0"/>
                <a:ea typeface="宋体" panose="02010600030101010101" pitchFamily="2" charset="-122"/>
              </a:rPr>
              <a:t>&amp;</a:t>
            </a:r>
            <a:r>
              <a:rPr lang="zh-CN" altLang="en-US" sz="1600" b="1">
                <a:latin typeface="Times New Roman" panose="02020603050405020304" pitchFamily="18" charset="0"/>
                <a:ea typeface="宋体" panose="02010600030101010101" pitchFamily="2" charset="-122"/>
              </a:rPr>
              <a:t>自由流</a:t>
            </a:r>
            <a:r>
              <a:rPr lang="zh-CN" sz="1600" b="1">
                <a:latin typeface="Times New Roman" panose="02020603050405020304" pitchFamily="18" charset="0"/>
                <a:ea typeface="宋体" panose="02010600030101010101" pitchFamily="2" charset="-122"/>
              </a:rPr>
              <a:t>区域</a:t>
            </a:r>
            <a:r>
              <a:rPr lang="en-US" altLang="zh-CN" sz="1600" b="1">
                <a:solidFill>
                  <a:srgbClr val="FF0000"/>
                </a:solidFill>
                <a:latin typeface="Times New Roman" panose="02020603050405020304" pitchFamily="18" charset="0"/>
                <a:ea typeface="宋体" panose="02010600030101010101" pitchFamily="2" charset="-122"/>
              </a:rPr>
              <a:t>→</a:t>
            </a:r>
            <a:r>
              <a:rPr lang="zh-CN" altLang="en-US" sz="1600" b="1">
                <a:solidFill>
                  <a:srgbClr val="FF0000"/>
                </a:solidFill>
                <a:latin typeface="Times New Roman" panose="02020603050405020304" pitchFamily="18" charset="0"/>
                <a:ea typeface="宋体" panose="02010600030101010101" pitchFamily="2" charset="-122"/>
              </a:rPr>
              <a:t>非网联车位置速度估算</a:t>
            </a:r>
            <a:r>
              <a:rPr lang="en-US" altLang="zh-CN" sz="1600" b="1">
                <a:solidFill>
                  <a:srgbClr val="FF0000"/>
                </a:solidFill>
                <a:latin typeface="Times New Roman" panose="02020603050405020304" pitchFamily="18" charset="0"/>
                <a:ea typeface="宋体" panose="02010600030101010101" pitchFamily="2" charset="-122"/>
              </a:rPr>
              <a:t>→</a:t>
            </a:r>
            <a:r>
              <a:rPr lang="zh-CN" altLang="en-US" sz="1600" b="1">
                <a:solidFill>
                  <a:srgbClr val="FF0000"/>
                </a:solidFill>
                <a:latin typeface="Times New Roman" panose="02020603050405020304" pitchFamily="18" charset="0"/>
                <a:ea typeface="宋体" panose="02010600030101010101" pitchFamily="2" charset="-122"/>
              </a:rPr>
              <a:t>非网联车感应控制</a:t>
            </a:r>
          </a:p>
        </p:txBody>
      </p:sp>
      <p:pic>
        <p:nvPicPr>
          <p:cNvPr id="22" name="图片 21"/>
          <p:cNvPicPr>
            <a:picLocks noChangeAspect="1"/>
          </p:cNvPicPr>
          <p:nvPr/>
        </p:nvPicPr>
        <p:blipFill>
          <a:blip r:embed="rId9"/>
          <a:stretch>
            <a:fillRect/>
          </a:stretch>
        </p:blipFill>
        <p:spPr>
          <a:xfrm>
            <a:off x="767715" y="5661025"/>
            <a:ext cx="936625" cy="501015"/>
          </a:xfrm>
          <a:prstGeom prst="rect">
            <a:avLst/>
          </a:prstGeom>
        </p:spPr>
      </p:pic>
      <p:pic>
        <p:nvPicPr>
          <p:cNvPr id="23" name="图片 22"/>
          <p:cNvPicPr>
            <a:picLocks noChangeAspect="1"/>
          </p:cNvPicPr>
          <p:nvPr/>
        </p:nvPicPr>
        <p:blipFill>
          <a:blip r:embed="rId10"/>
          <a:stretch>
            <a:fillRect/>
          </a:stretch>
        </p:blipFill>
        <p:spPr>
          <a:xfrm>
            <a:off x="2411730" y="5694045"/>
            <a:ext cx="1833880" cy="501015"/>
          </a:xfrm>
          <a:prstGeom prst="rect">
            <a:avLst/>
          </a:prstGeom>
        </p:spPr>
      </p:pic>
      <p:pic>
        <p:nvPicPr>
          <p:cNvPr id="24" name="图片 23"/>
          <p:cNvPicPr>
            <a:picLocks noChangeAspect="1"/>
          </p:cNvPicPr>
          <p:nvPr/>
        </p:nvPicPr>
        <p:blipFill>
          <a:blip r:embed="rId11"/>
          <a:stretch>
            <a:fillRect/>
          </a:stretch>
        </p:blipFill>
        <p:spPr>
          <a:xfrm>
            <a:off x="5075555" y="5556885"/>
            <a:ext cx="2220595" cy="693420"/>
          </a:xfrm>
          <a:prstGeom prst="rect">
            <a:avLst/>
          </a:prstGeom>
        </p:spPr>
      </p:pic>
      <p:sp>
        <p:nvSpPr>
          <p:cNvPr id="25" name="文本框 24"/>
          <p:cNvSpPr txBox="1"/>
          <p:nvPr/>
        </p:nvSpPr>
        <p:spPr>
          <a:xfrm>
            <a:off x="1632585" y="5806440"/>
            <a:ext cx="719455" cy="275590"/>
          </a:xfrm>
          <a:prstGeom prst="rect">
            <a:avLst/>
          </a:prstGeom>
          <a:noFill/>
          <a:ln w="9525">
            <a:noFill/>
          </a:ln>
        </p:spPr>
        <p:txBody>
          <a:bodyPr wrap="square">
            <a:spAutoFit/>
          </a:bodyPr>
          <a:lstStyle/>
          <a:p>
            <a:pPr marL="0" indent="0" algn="ctr"/>
            <a:r>
              <a:rPr lang="zh-CN" sz="1200" b="1">
                <a:solidFill>
                  <a:srgbClr val="000000"/>
                </a:solidFill>
                <a:latin typeface="Times New Roman" panose="02020603050405020304" pitchFamily="18" charset="0"/>
                <a:ea typeface="宋体" panose="02010600030101010101" pitchFamily="2" charset="-122"/>
              </a:rPr>
              <a:t>式</a:t>
            </a:r>
            <a:r>
              <a:rPr lang="en-US" altLang="zh-CN" sz="1200" b="1">
                <a:solidFill>
                  <a:srgbClr val="000000"/>
                </a:solidFill>
                <a:latin typeface="Times New Roman" panose="02020603050405020304" pitchFamily="18" charset="0"/>
                <a:ea typeface="宋体" panose="02010600030101010101" pitchFamily="2" charset="-122"/>
              </a:rPr>
              <a:t>(3-10)</a:t>
            </a:r>
          </a:p>
        </p:txBody>
      </p:sp>
      <p:sp>
        <p:nvSpPr>
          <p:cNvPr id="27" name="文本框 26"/>
          <p:cNvSpPr txBox="1"/>
          <p:nvPr/>
        </p:nvSpPr>
        <p:spPr>
          <a:xfrm>
            <a:off x="4245610" y="5775325"/>
            <a:ext cx="719455" cy="275590"/>
          </a:xfrm>
          <a:prstGeom prst="rect">
            <a:avLst/>
          </a:prstGeom>
          <a:noFill/>
          <a:ln w="9525">
            <a:noFill/>
          </a:ln>
        </p:spPr>
        <p:txBody>
          <a:bodyPr wrap="square">
            <a:spAutoFit/>
          </a:bodyPr>
          <a:lstStyle/>
          <a:p>
            <a:pPr marL="0" indent="0" algn="ctr"/>
            <a:r>
              <a:rPr lang="zh-CN" sz="1200" b="1">
                <a:solidFill>
                  <a:srgbClr val="000000"/>
                </a:solidFill>
                <a:latin typeface="Times New Roman" panose="02020603050405020304" pitchFamily="18" charset="0"/>
                <a:ea typeface="宋体" panose="02010600030101010101" pitchFamily="2" charset="-122"/>
              </a:rPr>
              <a:t>式</a:t>
            </a:r>
            <a:r>
              <a:rPr lang="en-US" altLang="zh-CN" sz="1200" b="1">
                <a:solidFill>
                  <a:srgbClr val="000000"/>
                </a:solidFill>
                <a:latin typeface="Times New Roman" panose="02020603050405020304" pitchFamily="18" charset="0"/>
                <a:ea typeface="宋体" panose="02010600030101010101" pitchFamily="2" charset="-122"/>
              </a:rPr>
              <a:t>(3-11)</a:t>
            </a:r>
          </a:p>
        </p:txBody>
      </p:sp>
      <p:sp>
        <p:nvSpPr>
          <p:cNvPr id="28" name="文本框 27"/>
          <p:cNvSpPr txBox="1"/>
          <p:nvPr/>
        </p:nvSpPr>
        <p:spPr>
          <a:xfrm>
            <a:off x="7308215" y="5775325"/>
            <a:ext cx="719455" cy="275590"/>
          </a:xfrm>
          <a:prstGeom prst="rect">
            <a:avLst/>
          </a:prstGeom>
          <a:noFill/>
          <a:ln w="9525">
            <a:noFill/>
          </a:ln>
        </p:spPr>
        <p:txBody>
          <a:bodyPr wrap="square">
            <a:spAutoFit/>
          </a:bodyPr>
          <a:lstStyle/>
          <a:p>
            <a:pPr marL="0" indent="0" algn="ctr"/>
            <a:r>
              <a:rPr lang="zh-CN" sz="1200" b="1">
                <a:solidFill>
                  <a:srgbClr val="000000"/>
                </a:solidFill>
                <a:latin typeface="Times New Roman" panose="02020603050405020304" pitchFamily="18" charset="0"/>
                <a:ea typeface="宋体" panose="02010600030101010101" pitchFamily="2" charset="-122"/>
              </a:rPr>
              <a:t>式</a:t>
            </a:r>
            <a:r>
              <a:rPr lang="en-US" altLang="zh-CN" sz="1200" b="1">
                <a:solidFill>
                  <a:srgbClr val="000000"/>
                </a:solidFill>
                <a:latin typeface="Times New Roman" panose="02020603050405020304" pitchFamily="18" charset="0"/>
                <a:ea typeface="宋体" panose="02010600030101010101" pitchFamily="2" charset="-122"/>
              </a:rPr>
              <a:t>(3-13)</a:t>
            </a:r>
          </a:p>
        </p:txBody>
      </p:sp>
      <p:pic>
        <p:nvPicPr>
          <p:cNvPr id="29" name="图片 28"/>
          <p:cNvPicPr>
            <a:picLocks noChangeAspect="1"/>
          </p:cNvPicPr>
          <p:nvPr/>
        </p:nvPicPr>
        <p:blipFill>
          <a:blip r:embed="rId12"/>
          <a:stretch>
            <a:fillRect/>
          </a:stretch>
        </p:blipFill>
        <p:spPr>
          <a:xfrm>
            <a:off x="6228080" y="3644900"/>
            <a:ext cx="2755900" cy="1558925"/>
          </a:xfrm>
          <a:prstGeom prst="rect">
            <a:avLst/>
          </a:prstGeom>
        </p:spPr>
      </p:pic>
      <p:sp>
        <p:nvSpPr>
          <p:cNvPr id="31" name="文本框 30"/>
          <p:cNvSpPr txBox="1"/>
          <p:nvPr/>
        </p:nvSpPr>
        <p:spPr>
          <a:xfrm>
            <a:off x="6530975" y="5272405"/>
            <a:ext cx="2273935" cy="275590"/>
          </a:xfrm>
          <a:prstGeom prst="rect">
            <a:avLst/>
          </a:prstGeom>
          <a:noFill/>
          <a:ln w="9525">
            <a:noFill/>
          </a:ln>
        </p:spPr>
        <p:txBody>
          <a:bodyPr wrap="square">
            <a:spAutoFit/>
          </a:bodyPr>
          <a:lstStyle/>
          <a:p>
            <a:pPr marL="0" indent="0"/>
            <a:r>
              <a:rPr lang="zh-CN" sz="1200" b="1">
                <a:ea typeface="宋体" panose="02010600030101010101" pitchFamily="2" charset="-122"/>
              </a:rPr>
              <a:t>图</a:t>
            </a:r>
            <a:r>
              <a:rPr lang="en-US" sz="1200" b="1">
                <a:latin typeface="Times New Roman" panose="02020603050405020304" pitchFamily="18" charset="0"/>
                <a:ea typeface="宋体" panose="02010600030101010101" pitchFamily="2" charset="-122"/>
              </a:rPr>
              <a:t>3-9 </a:t>
            </a:r>
            <a:r>
              <a:rPr lang="zh-CN" sz="1200" b="1">
                <a:latin typeface="Times New Roman" panose="02020603050405020304" pitchFamily="18" charset="0"/>
                <a:ea typeface="宋体" panose="02010600030101010101" pitchFamily="2" charset="-122"/>
              </a:rPr>
              <a:t>车队排队长度误检示意图</a:t>
            </a:r>
            <a:endParaRPr lang="zh-CN" altLang="en-US" sz="1200" b="1">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321595" y="960438"/>
            <a:ext cx="62134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en-US" altLang="zh-CN" sz="2400" b="1">
                <a:latin typeface="Times New Roman" panose="02020603050405020304" pitchFamily="18" charset="0"/>
                <a:ea typeface="华文中宋" panose="02010600040101010101" pitchFamily="2" charset="-122"/>
                <a:cs typeface="Times New Roman" panose="02020603050405020304" pitchFamily="18" charset="0"/>
              </a:rPr>
              <a:t>3.2.2  不同网联车市场渗透率的检测精度分析 </a:t>
            </a:r>
          </a:p>
        </p:txBody>
      </p:sp>
      <p:pic>
        <p:nvPicPr>
          <p:cNvPr id="35" name="图片 34"/>
          <p:cNvPicPr>
            <a:picLocks noChangeAspect="1"/>
          </p:cNvPicPr>
          <p:nvPr>
            <p:custDataLst>
              <p:tags r:id="rId1"/>
            </p:custDataLst>
          </p:nvPr>
        </p:nvPicPr>
        <p:blipFill>
          <a:blip r:embed="rId6"/>
          <a:stretch>
            <a:fillRect/>
          </a:stretch>
        </p:blipFill>
        <p:spPr>
          <a:xfrm>
            <a:off x="395605" y="3709670"/>
            <a:ext cx="2900045" cy="2210435"/>
          </a:xfrm>
          <a:prstGeom prst="rect">
            <a:avLst/>
          </a:prstGeom>
        </p:spPr>
      </p:pic>
      <p:pic>
        <p:nvPicPr>
          <p:cNvPr id="36" name="图片 35"/>
          <p:cNvPicPr>
            <a:picLocks noChangeAspect="1"/>
          </p:cNvPicPr>
          <p:nvPr>
            <p:custDataLst>
              <p:tags r:id="rId2"/>
            </p:custDataLst>
          </p:nvPr>
        </p:nvPicPr>
        <p:blipFill>
          <a:blip r:embed="rId7"/>
          <a:stretch>
            <a:fillRect/>
          </a:stretch>
        </p:blipFill>
        <p:spPr>
          <a:xfrm>
            <a:off x="3132455" y="3717290"/>
            <a:ext cx="2879725" cy="2195195"/>
          </a:xfrm>
          <a:prstGeom prst="rect">
            <a:avLst/>
          </a:prstGeom>
        </p:spPr>
      </p:pic>
      <p:grpSp>
        <p:nvGrpSpPr>
          <p:cNvPr id="5" name="组合 4"/>
          <p:cNvGrpSpPr/>
          <p:nvPr/>
        </p:nvGrpSpPr>
        <p:grpSpPr>
          <a:xfrm>
            <a:off x="107315" y="1748155"/>
            <a:ext cx="8674100" cy="2050415"/>
            <a:chOff x="623" y="2529"/>
            <a:chExt cx="13660" cy="3229"/>
          </a:xfrm>
        </p:grpSpPr>
        <p:pic>
          <p:nvPicPr>
            <p:cNvPr id="3" name="图片 2"/>
            <p:cNvPicPr>
              <a:picLocks noChangeAspect="1"/>
            </p:cNvPicPr>
            <p:nvPr/>
          </p:nvPicPr>
          <p:blipFill>
            <a:blip r:embed="rId8"/>
            <a:srcRect r="10074"/>
            <a:stretch>
              <a:fillRect/>
            </a:stretch>
          </p:blipFill>
          <p:spPr>
            <a:xfrm>
              <a:off x="9695" y="2542"/>
              <a:ext cx="4588" cy="3208"/>
            </a:xfrm>
            <a:prstGeom prst="rect">
              <a:avLst/>
            </a:prstGeom>
          </p:spPr>
        </p:pic>
        <p:pic>
          <p:nvPicPr>
            <p:cNvPr id="4" name="图片 3"/>
            <p:cNvPicPr>
              <a:picLocks noChangeAspect="1"/>
            </p:cNvPicPr>
            <p:nvPr/>
          </p:nvPicPr>
          <p:blipFill>
            <a:blip r:embed="rId9"/>
            <a:srcRect r="9800"/>
            <a:stretch>
              <a:fillRect/>
            </a:stretch>
          </p:blipFill>
          <p:spPr>
            <a:xfrm>
              <a:off x="5159" y="2529"/>
              <a:ext cx="4602" cy="3217"/>
            </a:xfrm>
            <a:prstGeom prst="rect">
              <a:avLst/>
            </a:prstGeom>
          </p:spPr>
        </p:pic>
        <p:pic>
          <p:nvPicPr>
            <p:cNvPr id="2" name="图片 1"/>
            <p:cNvPicPr>
              <a:picLocks noChangeAspect="1"/>
            </p:cNvPicPr>
            <p:nvPr>
              <p:custDataLst>
                <p:tags r:id="rId3"/>
              </p:custDataLst>
            </p:nvPr>
          </p:nvPicPr>
          <p:blipFill>
            <a:blip r:embed="rId10"/>
            <a:srcRect r="8173"/>
            <a:stretch>
              <a:fillRect/>
            </a:stretch>
          </p:blipFill>
          <p:spPr>
            <a:xfrm>
              <a:off x="623" y="2542"/>
              <a:ext cx="4685" cy="3217"/>
            </a:xfrm>
            <a:prstGeom prst="rect">
              <a:avLst/>
            </a:prstGeom>
          </p:spPr>
        </p:pic>
      </p:grpSp>
      <p:sp>
        <p:nvSpPr>
          <p:cNvPr id="100" name="文本框 99"/>
          <p:cNvSpPr txBox="1"/>
          <p:nvPr/>
        </p:nvSpPr>
        <p:spPr>
          <a:xfrm>
            <a:off x="5801995" y="3860800"/>
            <a:ext cx="3080385" cy="2387600"/>
          </a:xfrm>
          <a:prstGeom prst="rect">
            <a:avLst/>
          </a:prstGeom>
          <a:noFill/>
          <a:ln w="9525">
            <a:noFill/>
          </a:ln>
        </p:spPr>
        <p:txBody>
          <a:bodyPr wrap="square">
            <a:noAutofit/>
          </a:bodyPr>
          <a:lstStyle/>
          <a:p>
            <a:pPr marL="0" indent="0" latinLnBrk="0">
              <a:lnSpc>
                <a:spcPts val="2080"/>
              </a:lnSpc>
            </a:pPr>
            <a:r>
              <a:rPr lang="en-US" altLang="zh-CN" sz="1400" b="0">
                <a:latin typeface="华文中宋" panose="02010600040101010101" pitchFamily="2" charset="-122"/>
                <a:ea typeface="华文中宋" panose="02010600040101010101" pitchFamily="2" charset="-122"/>
                <a:cs typeface="华文中宋" panose="02010600040101010101" pitchFamily="2" charset="-122"/>
              </a:rPr>
              <a:t>    </a:t>
            </a:r>
            <a:r>
              <a:rPr lang="zh-CN" altLang="en-US" sz="1400" b="0">
                <a:latin typeface="华文中宋" panose="02010600040101010101" pitchFamily="2" charset="-122"/>
                <a:ea typeface="华文中宋" panose="02010600040101010101" pitchFamily="2" charset="-122"/>
                <a:cs typeface="华文中宋" panose="02010600040101010101" pitchFamily="2" charset="-122"/>
              </a:rPr>
              <a:t>实验表明：</a:t>
            </a:r>
            <a:r>
              <a:rPr lang="zh-CN" sz="1400" b="0">
                <a:latin typeface="华文中宋" panose="02010600040101010101" pitchFamily="2" charset="-122"/>
                <a:ea typeface="华文中宋" panose="02010600040101010101" pitchFamily="2" charset="-122"/>
                <a:cs typeface="华文中宋" panose="02010600040101010101" pitchFamily="2" charset="-122"/>
              </a:rPr>
              <a:t>在较高的网联车市场渗透率条件</a:t>
            </a:r>
            <a:r>
              <a:rPr lang="zh-CN" sz="1400">
                <a:latin typeface="华文中宋" panose="02010600040101010101" pitchFamily="2" charset="-122"/>
                <a:ea typeface="华文中宋" panose="02010600040101010101" pitchFamily="2" charset="-122"/>
                <a:cs typeface="华文中宋" panose="02010600040101010101" pitchFamily="2" charset="-122"/>
                <a:sym typeface="+mn-ea"/>
              </a:rPr>
              <a:t>（＞</a:t>
            </a:r>
            <a:r>
              <a:rPr lang="en-US" altLang="zh-CN" sz="1400">
                <a:latin typeface="华文中宋" panose="02010600040101010101" pitchFamily="2" charset="-122"/>
                <a:ea typeface="华文中宋" panose="02010600040101010101" pitchFamily="2" charset="-122"/>
                <a:cs typeface="华文中宋" panose="02010600040101010101" pitchFamily="2" charset="-122"/>
                <a:sym typeface="+mn-ea"/>
              </a:rPr>
              <a:t>60%</a:t>
            </a:r>
            <a:r>
              <a:rPr lang="zh-CN" sz="1400">
                <a:latin typeface="华文中宋" panose="02010600040101010101" pitchFamily="2" charset="-122"/>
                <a:ea typeface="华文中宋" panose="02010600040101010101" pitchFamily="2" charset="-122"/>
                <a:cs typeface="华文中宋" panose="02010600040101010101" pitchFamily="2" charset="-122"/>
                <a:sym typeface="+mn-ea"/>
              </a:rPr>
              <a:t>）</a:t>
            </a:r>
            <a:r>
              <a:rPr lang="zh-CN" sz="1400" b="0">
                <a:latin typeface="华文中宋" panose="02010600040101010101" pitchFamily="2" charset="-122"/>
                <a:ea typeface="华文中宋" panose="02010600040101010101" pitchFamily="2" charset="-122"/>
                <a:cs typeface="华文中宋" panose="02010600040101010101" pitchFamily="2" charset="-122"/>
              </a:rPr>
              <a:t>下，</a:t>
            </a:r>
            <a:r>
              <a:rPr lang="en-US" sz="1400" b="0">
                <a:latin typeface="华文中宋" panose="02010600040101010101" pitchFamily="2" charset="-122"/>
                <a:ea typeface="华文中宋" panose="02010600040101010101" pitchFamily="2" charset="-122"/>
                <a:cs typeface="华文中宋" panose="02010600040101010101" pitchFamily="2" charset="-122"/>
              </a:rPr>
              <a:t>ELVS</a:t>
            </a:r>
            <a:r>
              <a:rPr lang="zh-CN" sz="1400" b="0">
                <a:latin typeface="华文中宋" panose="02010600040101010101" pitchFamily="2" charset="-122"/>
                <a:ea typeface="华文中宋" panose="02010600040101010101" pitchFamily="2" charset="-122"/>
                <a:cs typeface="华文中宋" panose="02010600040101010101" pitchFamily="2" charset="-122"/>
              </a:rPr>
              <a:t>算法对行驶车队的检测精度良好，可以完成联网模式下的车辆检测工作；而在低渗透率条件（＜</a:t>
            </a:r>
            <a:r>
              <a:rPr lang="en-US" altLang="zh-CN" sz="1400" b="0">
                <a:latin typeface="华文中宋" panose="02010600040101010101" pitchFamily="2" charset="-122"/>
                <a:ea typeface="华文中宋" panose="02010600040101010101" pitchFamily="2" charset="-122"/>
                <a:cs typeface="华文中宋" panose="02010600040101010101" pitchFamily="2" charset="-122"/>
              </a:rPr>
              <a:t>60%</a:t>
            </a:r>
            <a:r>
              <a:rPr lang="zh-CN" sz="1400" b="0">
                <a:latin typeface="华文中宋" panose="02010600040101010101" pitchFamily="2" charset="-122"/>
                <a:ea typeface="华文中宋" panose="02010600040101010101" pitchFamily="2" charset="-122"/>
                <a:cs typeface="华文中宋" panose="02010600040101010101" pitchFamily="2" charset="-122"/>
              </a:rPr>
              <a:t>）下，检测误差则会随之上升，进而影响联网条件的感应控制效果，此时应当引入其他车辆检测方式辅助</a:t>
            </a:r>
            <a:r>
              <a:rPr lang="en-US" sz="1400" b="0">
                <a:latin typeface="华文中宋" panose="02010600040101010101" pitchFamily="2" charset="-122"/>
                <a:ea typeface="华文中宋" panose="02010600040101010101" pitchFamily="2" charset="-122"/>
                <a:cs typeface="华文中宋" panose="02010600040101010101" pitchFamily="2" charset="-122"/>
              </a:rPr>
              <a:t>OBU</a:t>
            </a:r>
            <a:r>
              <a:rPr lang="zh-CN" sz="1400" b="0">
                <a:latin typeface="华文中宋" panose="02010600040101010101" pitchFamily="2" charset="-122"/>
                <a:ea typeface="华文中宋" panose="02010600040101010101" pitchFamily="2" charset="-122"/>
                <a:cs typeface="华文中宋" panose="02010600040101010101" pitchFamily="2" charset="-122"/>
              </a:rPr>
              <a:t>单元检测。</a:t>
            </a:r>
            <a:endParaRPr lang="zh-CN" altLang="en-US" sz="1400" b="0">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17220" y="1614170"/>
            <a:ext cx="4305935" cy="2993390"/>
          </a:xfrm>
          <a:prstGeom prst="rect">
            <a:avLst/>
          </a:prstGeom>
        </p:spPr>
      </p:pic>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130460" y="960438"/>
            <a:ext cx="65957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en-US" altLang="zh-CN" sz="2400" b="1">
                <a:latin typeface="Times New Roman" panose="02020603050405020304" pitchFamily="18" charset="0"/>
                <a:ea typeface="华文中宋" panose="02010600040101010101" pitchFamily="2" charset="-122"/>
                <a:cs typeface="Times New Roman" panose="02020603050405020304" pitchFamily="18" charset="0"/>
              </a:rPr>
              <a:t>3.3  面向感应绿波协调控制的车路协同技术分析 </a:t>
            </a:r>
          </a:p>
        </p:txBody>
      </p:sp>
      <p:sp>
        <p:nvSpPr>
          <p:cNvPr id="8" name="文本框 7"/>
          <p:cNvSpPr txBox="1"/>
          <p:nvPr/>
        </p:nvSpPr>
        <p:spPr>
          <a:xfrm>
            <a:off x="1475740" y="4580890"/>
            <a:ext cx="2875280" cy="275590"/>
          </a:xfrm>
          <a:prstGeom prst="rect">
            <a:avLst/>
          </a:prstGeom>
          <a:noFill/>
          <a:ln w="9525">
            <a:noFill/>
          </a:ln>
        </p:spPr>
        <p:txBody>
          <a:bodyPr wrap="square">
            <a:spAutoFit/>
          </a:bodyPr>
          <a:lstStyle/>
          <a:p>
            <a:pPr marL="0" indent="127000" algn="ctr"/>
            <a:r>
              <a:rPr lang="zh-CN" sz="1200" b="1">
                <a:ea typeface="宋体" panose="02010600030101010101" pitchFamily="2" charset="-122"/>
              </a:rPr>
              <a:t>图</a:t>
            </a:r>
            <a:r>
              <a:rPr lang="en-US" sz="1200" b="1">
                <a:latin typeface="Times New Roman" panose="02020603050405020304" pitchFamily="18" charset="0"/>
                <a:ea typeface="宋体" panose="02010600030101010101" pitchFamily="2" charset="-122"/>
              </a:rPr>
              <a:t>3-10 </a:t>
            </a:r>
            <a:r>
              <a:rPr sz="1200" b="1">
                <a:latin typeface="Times New Roman" panose="02020603050405020304" pitchFamily="18" charset="0"/>
                <a:ea typeface="宋体" panose="02010600030101010101" pitchFamily="2" charset="-122"/>
              </a:rPr>
              <a:t>干道系统车速引导示意图</a:t>
            </a:r>
          </a:p>
        </p:txBody>
      </p:sp>
      <p:pic>
        <p:nvPicPr>
          <p:cNvPr id="5" name="图片 4"/>
          <p:cNvPicPr>
            <a:picLocks noChangeAspect="1"/>
          </p:cNvPicPr>
          <p:nvPr/>
        </p:nvPicPr>
        <p:blipFill>
          <a:blip r:embed="rId4"/>
          <a:stretch>
            <a:fillRect/>
          </a:stretch>
        </p:blipFill>
        <p:spPr>
          <a:xfrm>
            <a:off x="5220335" y="1557020"/>
            <a:ext cx="2860675" cy="4204970"/>
          </a:xfrm>
          <a:prstGeom prst="rect">
            <a:avLst/>
          </a:prstGeom>
        </p:spPr>
      </p:pic>
      <p:sp>
        <p:nvSpPr>
          <p:cNvPr id="100" name="文本框 99"/>
          <p:cNvSpPr txBox="1"/>
          <p:nvPr/>
        </p:nvSpPr>
        <p:spPr>
          <a:xfrm>
            <a:off x="5046345" y="5805170"/>
            <a:ext cx="3208655" cy="275590"/>
          </a:xfrm>
          <a:prstGeom prst="rect">
            <a:avLst/>
          </a:prstGeom>
          <a:noFill/>
          <a:ln w="9525">
            <a:noFill/>
          </a:ln>
        </p:spPr>
        <p:txBody>
          <a:bodyPr wrap="square">
            <a:spAutoFit/>
          </a:bodyPr>
          <a:lstStyle/>
          <a:p>
            <a:pPr marL="0" indent="127000" algn="ctr"/>
            <a:r>
              <a:rPr lang="zh-CN" sz="1200" b="1">
                <a:ea typeface="宋体" panose="02010600030101010101" pitchFamily="2" charset="-122"/>
              </a:rPr>
              <a:t>图</a:t>
            </a:r>
            <a:r>
              <a:rPr lang="en-US" sz="1200" b="1">
                <a:latin typeface="Times New Roman" panose="02020603050405020304" pitchFamily="18" charset="0"/>
                <a:ea typeface="宋体" panose="02010600030101010101" pitchFamily="2" charset="-122"/>
              </a:rPr>
              <a:t>3-11 </a:t>
            </a:r>
            <a:r>
              <a:rPr lang="zh-CN" sz="1200" b="1">
                <a:latin typeface="Times New Roman" panose="02020603050405020304" pitchFamily="18" charset="0"/>
                <a:ea typeface="宋体" panose="02010600030101010101" pitchFamily="2" charset="-122"/>
              </a:rPr>
              <a:t>车速引导步骤流程图</a:t>
            </a:r>
            <a:endParaRPr lang="zh-CN" altLang="en-US" sz="1200" b="1">
              <a:latin typeface="Times New Roman" panose="02020603050405020304" pitchFamily="18" charset="0"/>
              <a:ea typeface="宋体" panose="02010600030101010101" pitchFamily="2" charset="-122"/>
            </a:endParaRPr>
          </a:p>
        </p:txBody>
      </p:sp>
      <p:sp>
        <p:nvSpPr>
          <p:cNvPr id="3" name="文本框 2"/>
          <p:cNvSpPr txBox="1"/>
          <p:nvPr/>
        </p:nvSpPr>
        <p:spPr>
          <a:xfrm>
            <a:off x="468630" y="4869180"/>
            <a:ext cx="4657090" cy="1178560"/>
          </a:xfrm>
          <a:prstGeom prst="rect">
            <a:avLst/>
          </a:prstGeom>
          <a:noFill/>
          <a:ln w="9525">
            <a:noFill/>
          </a:ln>
        </p:spPr>
        <p:txBody>
          <a:bodyPr wrap="square">
            <a:spAutoFit/>
          </a:bodyPr>
          <a:lstStyle/>
          <a:p>
            <a:pPr marL="0" indent="0" latinLnBrk="0">
              <a:lnSpc>
                <a:spcPts val="2120"/>
              </a:lnSpc>
            </a:pPr>
            <a:r>
              <a:rPr lang="en-US" altLang="zh-CN" sz="1600" b="0">
                <a:latin typeface="华文中宋" panose="02010600040101010101" pitchFamily="2" charset="-122"/>
                <a:ea typeface="华文中宋" panose="02010600040101010101" pitchFamily="2" charset="-122"/>
              </a:rPr>
              <a:t>    </a:t>
            </a:r>
            <a:r>
              <a:rPr lang="zh-CN" sz="1600" b="0">
                <a:latin typeface="华文中宋" panose="02010600040101010101" pitchFamily="2" charset="-122"/>
                <a:ea typeface="华文中宋" panose="02010600040101010101" pitchFamily="2" charset="-122"/>
              </a:rPr>
              <a:t>将网联车诱导策略融入至联网环境下的干道感应协调信号控制中，有利于进一步扩大干道系统绿波带宽度，并进一步提升交叉口感应信号控制的优化范围。</a:t>
            </a:r>
            <a:endParaRPr lang="zh-CN" altLang="en-US" sz="1600" b="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130460" y="960438"/>
            <a:ext cx="65957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en-US" altLang="zh-CN" sz="2400" b="1">
                <a:latin typeface="Times New Roman" panose="02020603050405020304" pitchFamily="18" charset="0"/>
                <a:ea typeface="华文中宋" panose="02010600040101010101" pitchFamily="2" charset="-122"/>
                <a:cs typeface="Times New Roman" panose="02020603050405020304" pitchFamily="18" charset="0"/>
              </a:rPr>
              <a:t>3.3  面向感应绿波协调控制的车路协同技术分析 </a:t>
            </a:r>
          </a:p>
        </p:txBody>
      </p:sp>
      <p:sp>
        <p:nvSpPr>
          <p:cNvPr id="6" name="文本框 5"/>
          <p:cNvSpPr txBox="1"/>
          <p:nvPr/>
        </p:nvSpPr>
        <p:spPr>
          <a:xfrm>
            <a:off x="251460" y="1602105"/>
            <a:ext cx="3954145" cy="337185"/>
          </a:xfrm>
          <a:prstGeom prst="rect">
            <a:avLst/>
          </a:prstGeom>
          <a:noFill/>
          <a:ln w="9525">
            <a:noFill/>
          </a:ln>
        </p:spPr>
        <p:txBody>
          <a:bodyPr wrap="square">
            <a:spAutoFit/>
          </a:bodyPr>
          <a:lstStyle/>
          <a:p>
            <a:pPr marL="0" indent="266700"/>
            <a:r>
              <a:rPr lang="zh-CN" sz="1600" b="1">
                <a:latin typeface="Times New Roman" panose="02020603050405020304" pitchFamily="18" charset="0"/>
                <a:ea typeface="宋体" panose="02010600030101010101" pitchFamily="2" charset="-122"/>
              </a:rPr>
              <a:t>1、车速引导设计部分算法</a:t>
            </a:r>
          </a:p>
        </p:txBody>
      </p:sp>
      <p:graphicFrame>
        <p:nvGraphicFramePr>
          <p:cNvPr id="2" name="对象 -2147482479"/>
          <p:cNvGraphicFramePr/>
          <p:nvPr/>
        </p:nvGraphicFramePr>
        <p:xfrm>
          <a:off x="467995" y="2072005"/>
          <a:ext cx="2628900" cy="508000"/>
        </p:xfrm>
        <a:graphic>
          <a:graphicData uri="http://schemas.openxmlformats.org/presentationml/2006/ole">
            <mc:AlternateContent xmlns:mc="http://schemas.openxmlformats.org/markup-compatibility/2006">
              <mc:Choice xmlns:v="urn:schemas-microsoft-com:vml" Requires="v">
                <p:oleObj r:id="rId3" imgW="2628900" imgH="508000" progId="Equation.DSMT4">
                  <p:embed/>
                </p:oleObj>
              </mc:Choice>
              <mc:Fallback>
                <p:oleObj r:id="rId3" imgW="2628900" imgH="508000" progId="Equation.DSMT4">
                  <p:embed/>
                  <p:pic>
                    <p:nvPicPr>
                      <p:cNvPr id="0" name="图片 3075"/>
                      <p:cNvPicPr/>
                      <p:nvPr/>
                    </p:nvPicPr>
                    <p:blipFill>
                      <a:blip r:embed="rId4"/>
                      <a:stretch>
                        <a:fillRect/>
                      </a:stretch>
                    </p:blipFill>
                    <p:spPr>
                      <a:xfrm>
                        <a:off x="467995" y="2072005"/>
                        <a:ext cx="2628900" cy="508000"/>
                      </a:xfrm>
                      <a:prstGeom prst="rect">
                        <a:avLst/>
                      </a:prstGeom>
                      <a:noFill/>
                      <a:ln w="38100">
                        <a:noFill/>
                        <a:miter/>
                      </a:ln>
                    </p:spPr>
                  </p:pic>
                </p:oleObj>
              </mc:Fallback>
            </mc:AlternateContent>
          </a:graphicData>
        </a:graphic>
      </p:graphicFrame>
      <p:graphicFrame>
        <p:nvGraphicFramePr>
          <p:cNvPr id="3" name="对象 -2147482478"/>
          <p:cNvGraphicFramePr/>
          <p:nvPr/>
        </p:nvGraphicFramePr>
        <p:xfrm>
          <a:off x="468630" y="2689225"/>
          <a:ext cx="2667000" cy="482600"/>
        </p:xfrm>
        <a:graphic>
          <a:graphicData uri="http://schemas.openxmlformats.org/presentationml/2006/ole">
            <mc:AlternateContent xmlns:mc="http://schemas.openxmlformats.org/markup-compatibility/2006">
              <mc:Choice xmlns:v="urn:schemas-microsoft-com:vml" Requires="v">
                <p:oleObj r:id="rId5" imgW="2667000" imgH="482600" progId="Equation.DSMT4">
                  <p:embed/>
                </p:oleObj>
              </mc:Choice>
              <mc:Fallback>
                <p:oleObj r:id="rId5" imgW="2667000" imgH="482600" progId="Equation.DSMT4">
                  <p:embed/>
                  <p:pic>
                    <p:nvPicPr>
                      <p:cNvPr id="0" name="图片 6"/>
                      <p:cNvPicPr/>
                      <p:nvPr/>
                    </p:nvPicPr>
                    <p:blipFill>
                      <a:blip r:embed="rId6"/>
                      <a:stretch>
                        <a:fillRect/>
                      </a:stretch>
                    </p:blipFill>
                    <p:spPr>
                      <a:xfrm>
                        <a:off x="468630" y="2689225"/>
                        <a:ext cx="2667000" cy="482600"/>
                      </a:xfrm>
                      <a:prstGeom prst="rect">
                        <a:avLst/>
                      </a:prstGeom>
                      <a:noFill/>
                      <a:ln w="38100">
                        <a:noFill/>
                        <a:miter/>
                      </a:ln>
                    </p:spPr>
                  </p:pic>
                </p:oleObj>
              </mc:Fallback>
            </mc:AlternateContent>
          </a:graphicData>
        </a:graphic>
      </p:graphicFrame>
      <p:graphicFrame>
        <p:nvGraphicFramePr>
          <p:cNvPr id="4" name="对象 -2147482154"/>
          <p:cNvGraphicFramePr/>
          <p:nvPr/>
        </p:nvGraphicFramePr>
        <p:xfrm>
          <a:off x="804545" y="3356610"/>
          <a:ext cx="1955800" cy="279400"/>
        </p:xfrm>
        <a:graphic>
          <a:graphicData uri="http://schemas.openxmlformats.org/presentationml/2006/ole">
            <mc:AlternateContent xmlns:mc="http://schemas.openxmlformats.org/markup-compatibility/2006">
              <mc:Choice xmlns:v="urn:schemas-microsoft-com:vml" Requires="v">
                <p:oleObj r:id="rId7" imgW="1955800" imgH="279400" progId="Equation.DSMT4">
                  <p:embed/>
                </p:oleObj>
              </mc:Choice>
              <mc:Fallback>
                <p:oleObj r:id="rId7" imgW="1955800" imgH="279400" progId="Equation.DSMT4">
                  <p:embed/>
                  <p:pic>
                    <p:nvPicPr>
                      <p:cNvPr id="0" name="图片 8"/>
                      <p:cNvPicPr/>
                      <p:nvPr/>
                    </p:nvPicPr>
                    <p:blipFill>
                      <a:blip r:embed="rId8"/>
                      <a:stretch>
                        <a:fillRect/>
                      </a:stretch>
                    </p:blipFill>
                    <p:spPr>
                      <a:xfrm>
                        <a:off x="804545" y="3356610"/>
                        <a:ext cx="1955800" cy="279400"/>
                      </a:xfrm>
                      <a:prstGeom prst="rect">
                        <a:avLst/>
                      </a:prstGeom>
                      <a:noFill/>
                      <a:ln w="38100">
                        <a:noFill/>
                        <a:miter/>
                      </a:ln>
                    </p:spPr>
                  </p:pic>
                </p:oleObj>
              </mc:Fallback>
            </mc:AlternateContent>
          </a:graphicData>
        </a:graphic>
      </p:graphicFrame>
      <p:graphicFrame>
        <p:nvGraphicFramePr>
          <p:cNvPr id="5" name="对象 -2147482465"/>
          <p:cNvGraphicFramePr/>
          <p:nvPr/>
        </p:nvGraphicFramePr>
        <p:xfrm>
          <a:off x="3360420" y="2072005"/>
          <a:ext cx="4175760" cy="288290"/>
        </p:xfrm>
        <a:graphic>
          <a:graphicData uri="http://schemas.openxmlformats.org/presentationml/2006/ole">
            <mc:AlternateContent xmlns:mc="http://schemas.openxmlformats.org/markup-compatibility/2006">
              <mc:Choice xmlns:v="urn:schemas-microsoft-com:vml" Requires="v">
                <p:oleObj r:id="rId9" imgW="4127500" imgH="304800" progId="Equation.DSMT4">
                  <p:embed/>
                </p:oleObj>
              </mc:Choice>
              <mc:Fallback>
                <p:oleObj r:id="rId9" imgW="4127500" imgH="304800" progId="Equation.DSMT4">
                  <p:embed/>
                  <p:pic>
                    <p:nvPicPr>
                      <p:cNvPr id="0" name="图片 9"/>
                      <p:cNvPicPr/>
                      <p:nvPr/>
                    </p:nvPicPr>
                    <p:blipFill>
                      <a:blip r:embed="rId10"/>
                      <a:stretch>
                        <a:fillRect/>
                      </a:stretch>
                    </p:blipFill>
                    <p:spPr>
                      <a:xfrm>
                        <a:off x="3360420" y="2072005"/>
                        <a:ext cx="4175760" cy="288290"/>
                      </a:xfrm>
                      <a:prstGeom prst="rect">
                        <a:avLst/>
                      </a:prstGeom>
                      <a:noFill/>
                      <a:ln w="38100">
                        <a:noFill/>
                        <a:miter/>
                      </a:ln>
                    </p:spPr>
                  </p:pic>
                </p:oleObj>
              </mc:Fallback>
            </mc:AlternateContent>
          </a:graphicData>
        </a:graphic>
      </p:graphicFrame>
      <p:graphicFrame>
        <p:nvGraphicFramePr>
          <p:cNvPr id="8" name="对象 -2147482462"/>
          <p:cNvGraphicFramePr/>
          <p:nvPr/>
        </p:nvGraphicFramePr>
        <p:xfrm>
          <a:off x="3347720" y="3604895"/>
          <a:ext cx="3962400" cy="482600"/>
        </p:xfrm>
        <a:graphic>
          <a:graphicData uri="http://schemas.openxmlformats.org/presentationml/2006/ole">
            <mc:AlternateContent xmlns:mc="http://schemas.openxmlformats.org/markup-compatibility/2006">
              <mc:Choice xmlns:v="urn:schemas-microsoft-com:vml" Requires="v">
                <p:oleObj r:id="rId11" imgW="3962400" imgH="482600" progId="Equation.DSMT4">
                  <p:embed/>
                </p:oleObj>
              </mc:Choice>
              <mc:Fallback>
                <p:oleObj r:id="rId11" imgW="3962400" imgH="482600" progId="Equation.DSMT4">
                  <p:embed/>
                  <p:pic>
                    <p:nvPicPr>
                      <p:cNvPr id="0" name="图片 10"/>
                      <p:cNvPicPr/>
                      <p:nvPr/>
                    </p:nvPicPr>
                    <p:blipFill>
                      <a:blip r:embed="rId12"/>
                      <a:stretch>
                        <a:fillRect/>
                      </a:stretch>
                    </p:blipFill>
                    <p:spPr>
                      <a:xfrm>
                        <a:off x="3347720" y="3604895"/>
                        <a:ext cx="3962400" cy="482600"/>
                      </a:xfrm>
                      <a:prstGeom prst="rect">
                        <a:avLst/>
                      </a:prstGeom>
                      <a:noFill/>
                      <a:ln w="38100">
                        <a:noFill/>
                        <a:miter/>
                      </a:ln>
                    </p:spPr>
                  </p:pic>
                </p:oleObj>
              </mc:Fallback>
            </mc:AlternateContent>
          </a:graphicData>
        </a:graphic>
      </p:graphicFrame>
      <p:graphicFrame>
        <p:nvGraphicFramePr>
          <p:cNvPr id="12" name="对象 -2147482461"/>
          <p:cNvGraphicFramePr/>
          <p:nvPr/>
        </p:nvGraphicFramePr>
        <p:xfrm>
          <a:off x="3360420" y="2493010"/>
          <a:ext cx="3327400" cy="508000"/>
        </p:xfrm>
        <a:graphic>
          <a:graphicData uri="http://schemas.openxmlformats.org/presentationml/2006/ole">
            <mc:AlternateContent xmlns:mc="http://schemas.openxmlformats.org/markup-compatibility/2006">
              <mc:Choice xmlns:v="urn:schemas-microsoft-com:vml" Requires="v">
                <p:oleObj r:id="rId13" imgW="3327400" imgH="508000" progId="Equation.DSMT4">
                  <p:embed/>
                </p:oleObj>
              </mc:Choice>
              <mc:Fallback>
                <p:oleObj r:id="rId13" imgW="3327400" imgH="508000" progId="Equation.DSMT4">
                  <p:embed/>
                  <p:pic>
                    <p:nvPicPr>
                      <p:cNvPr id="0" name="图片 11"/>
                      <p:cNvPicPr/>
                      <p:nvPr/>
                    </p:nvPicPr>
                    <p:blipFill>
                      <a:blip r:embed="rId14"/>
                      <a:stretch>
                        <a:fillRect/>
                      </a:stretch>
                    </p:blipFill>
                    <p:spPr>
                      <a:xfrm>
                        <a:off x="3360420" y="2493010"/>
                        <a:ext cx="3327400" cy="508000"/>
                      </a:xfrm>
                      <a:prstGeom prst="rect">
                        <a:avLst/>
                      </a:prstGeom>
                      <a:noFill/>
                      <a:ln w="38100">
                        <a:noFill/>
                        <a:miter/>
                      </a:ln>
                    </p:spPr>
                  </p:pic>
                </p:oleObj>
              </mc:Fallback>
            </mc:AlternateContent>
          </a:graphicData>
        </a:graphic>
      </p:graphicFrame>
      <p:graphicFrame>
        <p:nvGraphicFramePr>
          <p:cNvPr id="14" name="对象 -2147482451"/>
          <p:cNvGraphicFramePr/>
          <p:nvPr/>
        </p:nvGraphicFramePr>
        <p:xfrm>
          <a:off x="6876415" y="2493010"/>
          <a:ext cx="1155700" cy="622300"/>
        </p:xfrm>
        <a:graphic>
          <a:graphicData uri="http://schemas.openxmlformats.org/presentationml/2006/ole">
            <mc:AlternateContent xmlns:mc="http://schemas.openxmlformats.org/markup-compatibility/2006">
              <mc:Choice xmlns:v="urn:schemas-microsoft-com:vml" Requires="v">
                <p:oleObj r:id="rId15" imgW="1155700" imgH="622300" progId="Equation.DSMT4">
                  <p:embed/>
                </p:oleObj>
              </mc:Choice>
              <mc:Fallback>
                <p:oleObj r:id="rId15" imgW="1155700" imgH="622300" progId="Equation.DSMT4">
                  <p:embed/>
                  <p:pic>
                    <p:nvPicPr>
                      <p:cNvPr id="0" name="图片 12"/>
                      <p:cNvPicPr/>
                      <p:nvPr/>
                    </p:nvPicPr>
                    <p:blipFill>
                      <a:blip r:embed="rId16"/>
                      <a:stretch>
                        <a:fillRect/>
                      </a:stretch>
                    </p:blipFill>
                    <p:spPr>
                      <a:xfrm>
                        <a:off x="6876415" y="2493010"/>
                        <a:ext cx="1155700" cy="622300"/>
                      </a:xfrm>
                      <a:prstGeom prst="rect">
                        <a:avLst/>
                      </a:prstGeom>
                      <a:noFill/>
                      <a:ln w="38100">
                        <a:noFill/>
                        <a:miter/>
                      </a:ln>
                    </p:spPr>
                  </p:pic>
                </p:oleObj>
              </mc:Fallback>
            </mc:AlternateContent>
          </a:graphicData>
        </a:graphic>
      </p:graphicFrame>
      <p:graphicFrame>
        <p:nvGraphicFramePr>
          <p:cNvPr id="16" name="对象 -2147482449"/>
          <p:cNvGraphicFramePr/>
          <p:nvPr/>
        </p:nvGraphicFramePr>
        <p:xfrm>
          <a:off x="3360420" y="3160395"/>
          <a:ext cx="2387600" cy="457200"/>
        </p:xfrm>
        <a:graphic>
          <a:graphicData uri="http://schemas.openxmlformats.org/presentationml/2006/ole">
            <mc:AlternateContent xmlns:mc="http://schemas.openxmlformats.org/markup-compatibility/2006">
              <mc:Choice xmlns:v="urn:schemas-microsoft-com:vml" Requires="v">
                <p:oleObj r:id="rId17" imgW="2387600" imgH="457200" progId="Equation.DSMT4">
                  <p:embed/>
                </p:oleObj>
              </mc:Choice>
              <mc:Fallback>
                <p:oleObj r:id="rId17" imgW="2387600" imgH="457200" progId="Equation.DSMT4">
                  <p:embed/>
                  <p:pic>
                    <p:nvPicPr>
                      <p:cNvPr id="0" name="图片 13"/>
                      <p:cNvPicPr/>
                      <p:nvPr/>
                    </p:nvPicPr>
                    <p:blipFill>
                      <a:blip r:embed="rId18"/>
                      <a:stretch>
                        <a:fillRect/>
                      </a:stretch>
                    </p:blipFill>
                    <p:spPr>
                      <a:xfrm>
                        <a:off x="3360420" y="3160395"/>
                        <a:ext cx="2387600" cy="457200"/>
                      </a:xfrm>
                      <a:prstGeom prst="rect">
                        <a:avLst/>
                      </a:prstGeom>
                      <a:noFill/>
                      <a:ln w="38100">
                        <a:noFill/>
                        <a:miter/>
                      </a:ln>
                    </p:spPr>
                  </p:pic>
                </p:oleObj>
              </mc:Fallback>
            </mc:AlternateContent>
          </a:graphicData>
        </a:graphic>
      </p:graphicFrame>
      <p:sp>
        <p:nvSpPr>
          <p:cNvPr id="18" name="文本框 17"/>
          <p:cNvSpPr txBox="1"/>
          <p:nvPr/>
        </p:nvSpPr>
        <p:spPr>
          <a:xfrm>
            <a:off x="251460" y="4149090"/>
            <a:ext cx="3954145" cy="337185"/>
          </a:xfrm>
          <a:prstGeom prst="rect">
            <a:avLst/>
          </a:prstGeom>
          <a:noFill/>
          <a:ln w="9525">
            <a:noFill/>
          </a:ln>
        </p:spPr>
        <p:txBody>
          <a:bodyPr wrap="square">
            <a:spAutoFit/>
          </a:bodyPr>
          <a:lstStyle/>
          <a:p>
            <a:pPr marL="0" indent="266700"/>
            <a:r>
              <a:rPr lang="en-US" altLang="zh-CN" sz="1600" b="1">
                <a:latin typeface="Times New Roman" panose="02020603050405020304" pitchFamily="18" charset="0"/>
                <a:ea typeface="宋体" panose="02010600030101010101" pitchFamily="2" charset="-122"/>
              </a:rPr>
              <a:t>2</a:t>
            </a:r>
            <a:r>
              <a:rPr lang="zh-CN" sz="1600" b="1">
                <a:latin typeface="Times New Roman" panose="02020603050405020304" pitchFamily="18" charset="0"/>
                <a:ea typeface="宋体" panose="02010600030101010101" pitchFamily="2" charset="-122"/>
              </a:rPr>
              <a:t>、感应控制协同优化设计部分算法</a:t>
            </a:r>
          </a:p>
        </p:txBody>
      </p:sp>
      <p:graphicFrame>
        <p:nvGraphicFramePr>
          <p:cNvPr id="19" name="对象 -2147482441"/>
          <p:cNvGraphicFramePr/>
          <p:nvPr/>
        </p:nvGraphicFramePr>
        <p:xfrm>
          <a:off x="468630" y="4653280"/>
          <a:ext cx="2286000" cy="482600"/>
        </p:xfrm>
        <a:graphic>
          <a:graphicData uri="http://schemas.openxmlformats.org/presentationml/2006/ole">
            <mc:AlternateContent xmlns:mc="http://schemas.openxmlformats.org/markup-compatibility/2006">
              <mc:Choice xmlns:v="urn:schemas-microsoft-com:vml" Requires="v">
                <p:oleObj r:id="rId19" imgW="2286000" imgH="482600" progId="Equation.DSMT4">
                  <p:embed/>
                </p:oleObj>
              </mc:Choice>
              <mc:Fallback>
                <p:oleObj r:id="rId19" imgW="2286000" imgH="482600" progId="Equation.DSMT4">
                  <p:embed/>
                  <p:pic>
                    <p:nvPicPr>
                      <p:cNvPr id="0" name="图片 16"/>
                      <p:cNvPicPr/>
                      <p:nvPr/>
                    </p:nvPicPr>
                    <p:blipFill>
                      <a:blip r:embed="rId20"/>
                      <a:stretch>
                        <a:fillRect/>
                      </a:stretch>
                    </p:blipFill>
                    <p:spPr>
                      <a:xfrm>
                        <a:off x="468630" y="4653280"/>
                        <a:ext cx="2286000" cy="482600"/>
                      </a:xfrm>
                      <a:prstGeom prst="rect">
                        <a:avLst/>
                      </a:prstGeom>
                      <a:noFill/>
                      <a:ln w="38100">
                        <a:noFill/>
                        <a:miter/>
                      </a:ln>
                    </p:spPr>
                  </p:pic>
                </p:oleObj>
              </mc:Fallback>
            </mc:AlternateContent>
          </a:graphicData>
        </a:graphic>
      </p:graphicFrame>
      <p:graphicFrame>
        <p:nvGraphicFramePr>
          <p:cNvPr id="21" name="对象 -2147482431"/>
          <p:cNvGraphicFramePr/>
          <p:nvPr/>
        </p:nvGraphicFramePr>
        <p:xfrm>
          <a:off x="467360" y="5302885"/>
          <a:ext cx="2286000" cy="482600"/>
        </p:xfrm>
        <a:graphic>
          <a:graphicData uri="http://schemas.openxmlformats.org/presentationml/2006/ole">
            <mc:AlternateContent xmlns:mc="http://schemas.openxmlformats.org/markup-compatibility/2006">
              <mc:Choice xmlns:v="urn:schemas-microsoft-com:vml" Requires="v">
                <p:oleObj r:id="rId21" imgW="2286000" imgH="482600" progId="Equation.DSMT4">
                  <p:embed/>
                </p:oleObj>
              </mc:Choice>
              <mc:Fallback>
                <p:oleObj r:id="rId21" imgW="2286000" imgH="482600" progId="Equation.DSMT4">
                  <p:embed/>
                  <p:pic>
                    <p:nvPicPr>
                      <p:cNvPr id="0" name="图片 17"/>
                      <p:cNvPicPr/>
                      <p:nvPr/>
                    </p:nvPicPr>
                    <p:blipFill>
                      <a:blip r:embed="rId20"/>
                      <a:stretch>
                        <a:fillRect/>
                      </a:stretch>
                    </p:blipFill>
                    <p:spPr>
                      <a:xfrm>
                        <a:off x="467360" y="5302885"/>
                        <a:ext cx="2286000" cy="482600"/>
                      </a:xfrm>
                      <a:prstGeom prst="rect">
                        <a:avLst/>
                      </a:prstGeom>
                      <a:noFill/>
                      <a:ln w="38100">
                        <a:noFill/>
                        <a:miter/>
                      </a:ln>
                    </p:spPr>
                  </p:pic>
                </p:oleObj>
              </mc:Fallback>
            </mc:AlternateContent>
          </a:graphicData>
        </a:graphic>
      </p:graphicFrame>
      <p:graphicFrame>
        <p:nvGraphicFramePr>
          <p:cNvPr id="23" name="对象 -2147482427"/>
          <p:cNvGraphicFramePr/>
          <p:nvPr/>
        </p:nvGraphicFramePr>
        <p:xfrm>
          <a:off x="3275965" y="4648835"/>
          <a:ext cx="2108200" cy="469900"/>
        </p:xfrm>
        <a:graphic>
          <a:graphicData uri="http://schemas.openxmlformats.org/presentationml/2006/ole">
            <mc:AlternateContent xmlns:mc="http://schemas.openxmlformats.org/markup-compatibility/2006">
              <mc:Choice xmlns:v="urn:schemas-microsoft-com:vml" Requires="v">
                <p:oleObj r:id="rId22" imgW="2108200" imgH="469900" progId="Equation.DSMT4">
                  <p:embed/>
                </p:oleObj>
              </mc:Choice>
              <mc:Fallback>
                <p:oleObj r:id="rId22" imgW="2108200" imgH="469900" progId="Equation.DSMT4">
                  <p:embed/>
                  <p:pic>
                    <p:nvPicPr>
                      <p:cNvPr id="0" name="图片 18"/>
                      <p:cNvPicPr/>
                      <p:nvPr/>
                    </p:nvPicPr>
                    <p:blipFill>
                      <a:blip r:embed="rId23"/>
                      <a:stretch>
                        <a:fillRect/>
                      </a:stretch>
                    </p:blipFill>
                    <p:spPr>
                      <a:xfrm>
                        <a:off x="3275965" y="4648835"/>
                        <a:ext cx="2108200" cy="469900"/>
                      </a:xfrm>
                      <a:prstGeom prst="rect">
                        <a:avLst/>
                      </a:prstGeom>
                      <a:noFill/>
                      <a:ln w="38100">
                        <a:noFill/>
                        <a:miter/>
                      </a:ln>
                    </p:spPr>
                  </p:pic>
                </p:oleObj>
              </mc:Fallback>
            </mc:AlternateContent>
          </a:graphicData>
        </a:graphic>
      </p:graphicFrame>
      <p:graphicFrame>
        <p:nvGraphicFramePr>
          <p:cNvPr id="25" name="对象 -2147482425"/>
          <p:cNvGraphicFramePr/>
          <p:nvPr/>
        </p:nvGraphicFramePr>
        <p:xfrm>
          <a:off x="3275965" y="5281295"/>
          <a:ext cx="1866900" cy="431800"/>
        </p:xfrm>
        <a:graphic>
          <a:graphicData uri="http://schemas.openxmlformats.org/presentationml/2006/ole">
            <mc:AlternateContent xmlns:mc="http://schemas.openxmlformats.org/markup-compatibility/2006">
              <mc:Choice xmlns:v="urn:schemas-microsoft-com:vml" Requires="v">
                <p:oleObj r:id="rId24" imgW="1866900" imgH="431800" progId="Equation.DSMT4">
                  <p:embed/>
                </p:oleObj>
              </mc:Choice>
              <mc:Fallback>
                <p:oleObj r:id="rId24" imgW="1866900" imgH="431800" progId="Equation.DSMT4">
                  <p:embed/>
                  <p:pic>
                    <p:nvPicPr>
                      <p:cNvPr id="0" name="图片 19"/>
                      <p:cNvPicPr/>
                      <p:nvPr/>
                    </p:nvPicPr>
                    <p:blipFill>
                      <a:blip r:embed="rId25"/>
                      <a:stretch>
                        <a:fillRect/>
                      </a:stretch>
                    </p:blipFill>
                    <p:spPr>
                      <a:xfrm>
                        <a:off x="3275965" y="5281295"/>
                        <a:ext cx="1866900" cy="431800"/>
                      </a:xfrm>
                      <a:prstGeom prst="rect">
                        <a:avLst/>
                      </a:prstGeom>
                      <a:noFill/>
                      <a:ln w="38100">
                        <a:noFill/>
                        <a:miter/>
                      </a:ln>
                    </p:spPr>
                  </p:pic>
                </p:oleObj>
              </mc:Fallback>
            </mc:AlternateContent>
          </a:graphicData>
        </a:graphic>
      </p:graphicFrame>
      <p:graphicFrame>
        <p:nvGraphicFramePr>
          <p:cNvPr id="27" name="对象 26"/>
          <p:cNvGraphicFramePr/>
          <p:nvPr/>
        </p:nvGraphicFramePr>
        <p:xfrm>
          <a:off x="5795963" y="4292918"/>
          <a:ext cx="3148965" cy="1091565"/>
        </p:xfrm>
        <a:graphic>
          <a:graphicData uri="http://schemas.openxmlformats.org/presentationml/2006/ole">
            <mc:AlternateContent xmlns:mc="http://schemas.openxmlformats.org/markup-compatibility/2006">
              <mc:Choice xmlns:v="urn:schemas-microsoft-com:vml" Requires="v">
                <p:oleObj r:id="rId26" imgW="3148965" imgH="1091565" progId="Equation.DSMT4">
                  <p:embed/>
                </p:oleObj>
              </mc:Choice>
              <mc:Fallback>
                <p:oleObj r:id="rId26" imgW="3148965" imgH="1091565" progId="Equation.DSMT4">
                  <p:embed/>
                  <p:pic>
                    <p:nvPicPr>
                      <p:cNvPr id="0" name="图片 21"/>
                      <p:cNvPicPr/>
                      <p:nvPr/>
                    </p:nvPicPr>
                    <p:blipFill>
                      <a:blip r:embed="rId27"/>
                      <a:stretch>
                        <a:fillRect/>
                      </a:stretch>
                    </p:blipFill>
                    <p:spPr>
                      <a:xfrm>
                        <a:off x="5795963" y="4292918"/>
                        <a:ext cx="3148965" cy="109156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397160" y="960438"/>
            <a:ext cx="60623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第四章 感应绿波信号协调控制模式过渡方法</a:t>
            </a:r>
          </a:p>
        </p:txBody>
      </p:sp>
      <p:sp>
        <p:nvSpPr>
          <p:cNvPr id="100" name="文本框 99"/>
          <p:cNvSpPr txBox="1"/>
          <p:nvPr/>
        </p:nvSpPr>
        <p:spPr>
          <a:xfrm>
            <a:off x="425450" y="1557020"/>
            <a:ext cx="8004810" cy="1753235"/>
          </a:xfrm>
          <a:prstGeom prst="rect">
            <a:avLst/>
          </a:prstGeom>
          <a:noFill/>
          <a:ln w="9525">
            <a:noFill/>
          </a:ln>
        </p:spPr>
        <p:txBody>
          <a:bodyPr wrap="square">
            <a:spAutoFit/>
          </a:bodyPr>
          <a:lstStyle/>
          <a:p>
            <a:pPr marL="0" indent="0" latinLnBrk="0">
              <a:lnSpc>
                <a:spcPct val="150000"/>
              </a:lnSpc>
            </a:pPr>
            <a:r>
              <a:rPr lang="en-US" altLang="zh-CN" sz="1800">
                <a:latin typeface="华文中宋" panose="02010600040101010101" pitchFamily="2" charset="-122"/>
                <a:ea typeface="华文中宋" panose="02010600040101010101" pitchFamily="2" charset="-122"/>
              </a:rPr>
              <a:t>      </a:t>
            </a:r>
            <a:r>
              <a:rPr lang="zh-CN" sz="1800">
                <a:latin typeface="华文中宋" panose="02010600040101010101" pitchFamily="2" charset="-122"/>
                <a:ea typeface="华文中宋" panose="02010600040101010101" pitchFamily="2" charset="-122"/>
              </a:rPr>
              <a:t>本章针对感应绿波协调控制的信号方案过渡问题，分析不同模式下感应控制信号参数计算关系与切换逻辑，对背景信号方案的快速切换与过渡优化方法展开研究，为第二章与第三章中两种感应绿波协调控制模式提供信号方案运行逻辑。</a:t>
            </a:r>
          </a:p>
        </p:txBody>
      </p:sp>
      <p:sp>
        <p:nvSpPr>
          <p:cNvPr id="6" name="文本框 5"/>
          <p:cNvSpPr txBox="1"/>
          <p:nvPr/>
        </p:nvSpPr>
        <p:spPr>
          <a:xfrm>
            <a:off x="777875" y="5516880"/>
            <a:ext cx="2875915" cy="275590"/>
          </a:xfrm>
          <a:prstGeom prst="rect">
            <a:avLst/>
          </a:prstGeom>
          <a:noFill/>
          <a:ln w="9525">
            <a:noFill/>
          </a:ln>
        </p:spPr>
        <p:txBody>
          <a:bodyPr wrap="square">
            <a:spAutoFit/>
          </a:bodyPr>
          <a:lstStyle/>
          <a:p>
            <a:pPr marL="0" indent="304800" algn="ctr"/>
            <a:r>
              <a:rPr lang="zh-CN" sz="1200" b="1">
                <a:latin typeface="Times New Roman" panose="02020603050405020304" pitchFamily="18" charset="0"/>
                <a:ea typeface="宋体" panose="02010600030101010101" pitchFamily="2" charset="-122"/>
              </a:rPr>
              <a:t>图</a:t>
            </a:r>
            <a:r>
              <a:rPr lang="en-US" sz="1200" b="1">
                <a:latin typeface="Times New Roman" panose="02020603050405020304" pitchFamily="18" charset="0"/>
                <a:ea typeface="宋体" panose="02010600030101010101" pitchFamily="2" charset="-122"/>
              </a:rPr>
              <a:t>4-1 </a:t>
            </a:r>
            <a:r>
              <a:rPr lang="en-US" altLang="zh-CN" sz="1200" b="1">
                <a:latin typeface="Times New Roman" panose="02020603050405020304" pitchFamily="18" charset="0"/>
                <a:ea typeface="宋体" panose="02010600030101010101" pitchFamily="2" charset="-122"/>
              </a:rPr>
              <a:t>NEMA</a:t>
            </a:r>
            <a:r>
              <a:rPr lang="zh-CN" altLang="en-US" sz="1200" b="1">
                <a:latin typeface="Times New Roman" panose="02020603050405020304" pitchFamily="18" charset="0"/>
                <a:ea typeface="宋体" panose="02010600030101010101" pitchFamily="2" charset="-122"/>
              </a:rPr>
              <a:t>双环相位结构</a:t>
            </a:r>
          </a:p>
        </p:txBody>
      </p:sp>
      <p:pic>
        <p:nvPicPr>
          <p:cNvPr id="3" name="图片 2"/>
          <p:cNvPicPr>
            <a:picLocks noChangeAspect="1"/>
          </p:cNvPicPr>
          <p:nvPr/>
        </p:nvPicPr>
        <p:blipFill>
          <a:blip r:embed="rId3"/>
          <a:stretch>
            <a:fillRect/>
          </a:stretch>
        </p:blipFill>
        <p:spPr>
          <a:xfrm>
            <a:off x="4067175" y="2853055"/>
            <a:ext cx="4436110" cy="3147060"/>
          </a:xfrm>
          <a:prstGeom prst="rect">
            <a:avLst/>
          </a:prstGeom>
        </p:spPr>
      </p:pic>
      <p:pic>
        <p:nvPicPr>
          <p:cNvPr id="4" name="图片 3"/>
          <p:cNvPicPr>
            <a:picLocks noChangeAspect="1"/>
          </p:cNvPicPr>
          <p:nvPr/>
        </p:nvPicPr>
        <p:blipFill>
          <a:blip r:embed="rId4"/>
          <a:stretch>
            <a:fillRect/>
          </a:stretch>
        </p:blipFill>
        <p:spPr>
          <a:xfrm>
            <a:off x="425450" y="3237865"/>
            <a:ext cx="3581400" cy="2247900"/>
          </a:xfrm>
          <a:prstGeom prst="rect">
            <a:avLst/>
          </a:prstGeom>
        </p:spPr>
      </p:pic>
      <p:sp>
        <p:nvSpPr>
          <p:cNvPr id="8" name="文本框 7"/>
          <p:cNvSpPr txBox="1"/>
          <p:nvPr/>
        </p:nvSpPr>
        <p:spPr>
          <a:xfrm>
            <a:off x="4847590" y="5949315"/>
            <a:ext cx="2875915" cy="275590"/>
          </a:xfrm>
          <a:prstGeom prst="rect">
            <a:avLst/>
          </a:prstGeom>
          <a:noFill/>
          <a:ln w="9525">
            <a:noFill/>
          </a:ln>
        </p:spPr>
        <p:txBody>
          <a:bodyPr wrap="square">
            <a:spAutoFit/>
          </a:bodyPr>
          <a:lstStyle/>
          <a:p>
            <a:pPr marL="0" indent="304800" algn="ctr"/>
            <a:r>
              <a:rPr lang="zh-CN" sz="1200" b="1">
                <a:latin typeface="Times New Roman" panose="02020603050405020304" pitchFamily="18" charset="0"/>
                <a:ea typeface="宋体" panose="02010600030101010101" pitchFamily="2" charset="-122"/>
              </a:rPr>
              <a:t>图</a:t>
            </a:r>
            <a:r>
              <a:rPr lang="en-US" sz="1200" b="1">
                <a:latin typeface="Times New Roman" panose="02020603050405020304" pitchFamily="18" charset="0"/>
                <a:ea typeface="宋体" panose="02010600030101010101" pitchFamily="2" charset="-122"/>
              </a:rPr>
              <a:t>4-2 </a:t>
            </a:r>
            <a:r>
              <a:rPr lang="zh-CN" altLang="en-US" sz="1200" b="1">
                <a:latin typeface="Times New Roman" panose="02020603050405020304" pitchFamily="18" charset="0"/>
                <a:ea typeface="宋体" panose="02010600030101010101" pitchFamily="2" charset="-122"/>
              </a:rPr>
              <a:t>信号控制方案</a:t>
            </a:r>
            <a:r>
              <a:rPr lang="zh-CN" sz="1200" b="1">
                <a:latin typeface="Times New Roman" panose="02020603050405020304" pitchFamily="18" charset="0"/>
                <a:ea typeface="宋体" panose="02010600030101010101" pitchFamily="2" charset="-122"/>
              </a:rPr>
              <a:t>过渡原理</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664813" y="960438"/>
            <a:ext cx="552704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4.2 感应绿波信号协调控制模式过渡方法</a:t>
            </a:r>
          </a:p>
        </p:txBody>
      </p:sp>
      <p:sp>
        <p:nvSpPr>
          <p:cNvPr id="2" name="文本框 1"/>
          <p:cNvSpPr txBox="1"/>
          <p:nvPr/>
        </p:nvSpPr>
        <p:spPr>
          <a:xfrm>
            <a:off x="611505" y="1772920"/>
            <a:ext cx="2343785" cy="368300"/>
          </a:xfrm>
          <a:prstGeom prst="rect">
            <a:avLst/>
          </a:prstGeom>
          <a:noFill/>
          <a:ln w="9525">
            <a:noFill/>
          </a:ln>
        </p:spPr>
        <p:txBody>
          <a:bodyPr wrap="square">
            <a:spAutoFit/>
          </a:bodyPr>
          <a:lstStyle/>
          <a:p>
            <a:pPr marL="0" indent="0"/>
            <a:r>
              <a:rPr lang="en-US" sz="1800" b="1">
                <a:latin typeface="黑体" panose="02010609060101010101" charset="-122"/>
                <a:ea typeface="宋体" panose="02010600030101010101" pitchFamily="2" charset="-122"/>
              </a:rPr>
              <a:t>4</a:t>
            </a:r>
            <a:r>
              <a:rPr lang="en-US" sz="1800" b="1">
                <a:latin typeface="黑体" panose="02010609060101010101" charset="-122"/>
                <a:ea typeface="宋体" panose="02010600030101010101" pitchFamily="2" charset="-122"/>
                <a:cs typeface="Times New Roman" panose="02020603050405020304" pitchFamily="18" charset="0"/>
              </a:rPr>
              <a:t>.</a:t>
            </a:r>
            <a:r>
              <a:rPr lang="en-US" sz="1800" b="1">
                <a:latin typeface="黑体" panose="02010609060101010101" charset="-122"/>
                <a:ea typeface="宋体" panose="02010600030101010101" pitchFamily="2" charset="-122"/>
              </a:rPr>
              <a:t>2</a:t>
            </a:r>
            <a:r>
              <a:rPr lang="en-US" sz="1800" b="1">
                <a:latin typeface="黑体" panose="02010609060101010101" charset="-122"/>
                <a:ea typeface="宋体" panose="02010600030101010101" pitchFamily="2" charset="-122"/>
                <a:cs typeface="Times New Roman" panose="02020603050405020304" pitchFamily="18" charset="0"/>
              </a:rPr>
              <a:t>.</a:t>
            </a:r>
            <a:r>
              <a:rPr lang="en-US" sz="1800" b="1">
                <a:latin typeface="黑体" panose="02010609060101010101" charset="-122"/>
                <a:ea typeface="宋体" panose="02010600030101010101" pitchFamily="2" charset="-122"/>
              </a:rPr>
              <a:t>2</a:t>
            </a:r>
            <a:r>
              <a:rPr lang="en-US" sz="1800" b="1">
                <a:latin typeface="黑体" panose="02010609060101010101" charset="-122"/>
                <a:ea typeface="宋体" panose="02010600030101010101" pitchFamily="2" charset="-122"/>
                <a:cs typeface="Times New Roman" panose="02020603050405020304" pitchFamily="18" charset="0"/>
              </a:rPr>
              <a:t> </a:t>
            </a:r>
            <a:r>
              <a:rPr lang="zh-CN" sz="1800" b="1">
                <a:ea typeface="宋体" panose="02010600030101010101" pitchFamily="2" charset="-122"/>
              </a:rPr>
              <a:t>快速过渡方法</a:t>
            </a:r>
            <a:endParaRPr lang="zh-CN" altLang="en-US" sz="1800" b="1">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539750" y="2204720"/>
            <a:ext cx="4873625" cy="3522980"/>
          </a:xfrm>
          <a:prstGeom prst="rect">
            <a:avLst/>
          </a:prstGeom>
        </p:spPr>
      </p:pic>
      <p:sp>
        <p:nvSpPr>
          <p:cNvPr id="7" name="文本框 6"/>
          <p:cNvSpPr txBox="1"/>
          <p:nvPr/>
        </p:nvSpPr>
        <p:spPr>
          <a:xfrm>
            <a:off x="1547495" y="5733415"/>
            <a:ext cx="2875915" cy="275590"/>
          </a:xfrm>
          <a:prstGeom prst="rect">
            <a:avLst/>
          </a:prstGeom>
          <a:noFill/>
          <a:ln w="9525">
            <a:noFill/>
          </a:ln>
        </p:spPr>
        <p:txBody>
          <a:bodyPr wrap="square">
            <a:spAutoFit/>
          </a:bodyPr>
          <a:lstStyle/>
          <a:p>
            <a:pPr marL="0" indent="304800" algn="ctr"/>
            <a:r>
              <a:rPr lang="zh-CN" sz="1200" b="1">
                <a:latin typeface="Times New Roman" panose="02020603050405020304" pitchFamily="18" charset="0"/>
                <a:ea typeface="宋体" panose="02010600030101010101" pitchFamily="2" charset="-122"/>
              </a:rPr>
              <a:t>图</a:t>
            </a:r>
            <a:r>
              <a:rPr lang="en-US" sz="1200" b="1">
                <a:latin typeface="Times New Roman" panose="02020603050405020304" pitchFamily="18" charset="0"/>
                <a:ea typeface="宋体" panose="02010600030101010101" pitchFamily="2" charset="-122"/>
              </a:rPr>
              <a:t>4-3 </a:t>
            </a:r>
            <a:r>
              <a:rPr lang="zh-CN" altLang="en-US" sz="1200" b="1">
                <a:latin typeface="Times New Roman" panose="02020603050405020304" pitchFamily="18" charset="0"/>
                <a:ea typeface="宋体" panose="02010600030101010101" pitchFamily="2" charset="-122"/>
              </a:rPr>
              <a:t>快速过渡方法示意图</a:t>
            </a:r>
            <a:endParaRPr lang="zh-CN" sz="1200" b="1">
              <a:latin typeface="Times New Roman" panose="02020603050405020304" pitchFamily="18" charset="0"/>
              <a:ea typeface="宋体" panose="02010600030101010101" pitchFamily="2" charset="-122"/>
            </a:endParaRPr>
          </a:p>
        </p:txBody>
      </p:sp>
      <p:pic>
        <p:nvPicPr>
          <p:cNvPr id="9" name="图片 8"/>
          <p:cNvPicPr>
            <a:picLocks noChangeAspect="1"/>
          </p:cNvPicPr>
          <p:nvPr/>
        </p:nvPicPr>
        <p:blipFill>
          <a:blip r:embed="rId4"/>
          <a:stretch>
            <a:fillRect/>
          </a:stretch>
        </p:blipFill>
        <p:spPr>
          <a:xfrm>
            <a:off x="5292090" y="4076700"/>
            <a:ext cx="3412490" cy="996315"/>
          </a:xfrm>
          <a:prstGeom prst="rect">
            <a:avLst/>
          </a:prstGeom>
        </p:spPr>
      </p:pic>
      <p:sp>
        <p:nvSpPr>
          <p:cNvPr id="11" name="文本框 10"/>
          <p:cNvSpPr txBox="1"/>
          <p:nvPr/>
        </p:nvSpPr>
        <p:spPr>
          <a:xfrm>
            <a:off x="5413375" y="2204085"/>
            <a:ext cx="3344545" cy="1706880"/>
          </a:xfrm>
          <a:prstGeom prst="rect">
            <a:avLst/>
          </a:prstGeom>
          <a:noFill/>
          <a:ln w="9525">
            <a:noFill/>
          </a:ln>
        </p:spPr>
        <p:txBody>
          <a:bodyPr wrap="square">
            <a:spAutoFit/>
          </a:bodyPr>
          <a:lstStyle/>
          <a:p>
            <a:pPr marL="0" indent="0" latinLnBrk="0">
              <a:lnSpc>
                <a:spcPct val="150000"/>
              </a:lnSpc>
            </a:pPr>
            <a:r>
              <a:rPr lang="en-US" altLang="zh-CN" sz="1400" b="0">
                <a:latin typeface="华文中宋" panose="02010600040101010101" pitchFamily="2" charset="-122"/>
                <a:ea typeface="华文中宋" panose="02010600040101010101" pitchFamily="2" charset="-122"/>
                <a:cs typeface="华文中宋" panose="02010600040101010101" pitchFamily="2" charset="-122"/>
              </a:rPr>
              <a:t>   </a:t>
            </a:r>
            <a:r>
              <a:rPr lang="zh-CN" sz="1400" b="0">
                <a:latin typeface="华文中宋" panose="02010600040101010101" pitchFamily="2" charset="-122"/>
                <a:ea typeface="华文中宋" panose="02010600040101010101" pitchFamily="2" charset="-122"/>
                <a:cs typeface="华文中宋" panose="02010600040101010101" pitchFamily="2" charset="-122"/>
              </a:rPr>
              <a:t>在过渡时间内引入感应控制，对过渡单周期的绿灯</a:t>
            </a:r>
            <a:r>
              <a:rPr lang="en-US" sz="1400" b="0">
                <a:latin typeface="华文中宋" panose="02010600040101010101" pitchFamily="2" charset="-122"/>
                <a:ea typeface="华文中宋" panose="02010600040101010101" pitchFamily="2" charset="-122"/>
                <a:cs typeface="华文中宋" panose="02010600040101010101" pitchFamily="2" charset="-122"/>
              </a:rPr>
              <a:t>/</a:t>
            </a:r>
            <a:r>
              <a:rPr lang="zh-CN" sz="1400" b="0">
                <a:latin typeface="华文中宋" panose="02010600040101010101" pitchFamily="2" charset="-122"/>
                <a:ea typeface="华文中宋" panose="02010600040101010101" pitchFamily="2" charset="-122"/>
                <a:cs typeface="华文中宋" panose="02010600040101010101" pitchFamily="2" charset="-122"/>
              </a:rPr>
              <a:t>红灯进行感应切换，可以在</a:t>
            </a:r>
            <a:r>
              <a:rPr lang="en-US" sz="1400" b="0">
                <a:latin typeface="华文中宋" panose="02010600040101010101" pitchFamily="2" charset="-122"/>
                <a:ea typeface="华文中宋" panose="02010600040101010101" pitchFamily="2" charset="-122"/>
                <a:cs typeface="华文中宋" panose="02010600040101010101" pitchFamily="2" charset="-122"/>
              </a:rPr>
              <a:t>Dwell</a:t>
            </a:r>
            <a:r>
              <a:rPr lang="zh-CN" sz="1400" b="0">
                <a:latin typeface="华文中宋" panose="02010600040101010101" pitchFamily="2" charset="-122"/>
                <a:ea typeface="华文中宋" panose="02010600040101010101" pitchFamily="2" charset="-122"/>
                <a:cs typeface="华文中宋" panose="02010600040101010101" pitchFamily="2" charset="-122"/>
              </a:rPr>
              <a:t>算法的基础上进一步缩短过渡时间，达到半周期或单相位时长的信号方案过渡效果。</a:t>
            </a:r>
            <a:endParaRPr lang="zh-CN" altLang="en-US" sz="1400" b="0">
              <a:latin typeface="华文中宋" panose="02010600040101010101" pitchFamily="2" charset="-122"/>
              <a:ea typeface="华文中宋" panose="02010600040101010101" pitchFamily="2" charset="-122"/>
              <a:cs typeface="华文中宋" panose="0201060004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4294967295"/>
          </p:nvPr>
        </p:nvSpPr>
        <p:spPr bwMode="auto">
          <a:xfrm>
            <a:off x="2555875" y="2060575"/>
            <a:ext cx="5545138" cy="3024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b="1">
                <a:latin typeface="Times New Roman" panose="02020603050405020304" pitchFamily="18" charset="0"/>
                <a:ea typeface="华文中宋" panose="02010600040101010101" pitchFamily="2" charset="-122"/>
                <a:cs typeface="Times New Roman" panose="02020603050405020304" pitchFamily="18" charset="0"/>
              </a:rPr>
              <a:t>研究背景及研究现状</a:t>
            </a:r>
          </a:p>
          <a:p>
            <a:pPr>
              <a:lnSpc>
                <a:spcPct val="150000"/>
              </a:lnSpc>
            </a:pPr>
            <a:r>
              <a:rPr lang="zh-CN" altLang="en-US" b="1">
                <a:latin typeface="Times New Roman" panose="02020603050405020304" pitchFamily="18" charset="0"/>
                <a:ea typeface="华文中宋" panose="02010600040101010101" pitchFamily="2" charset="-122"/>
                <a:cs typeface="Times New Roman" panose="02020603050405020304" pitchFamily="18" charset="0"/>
              </a:rPr>
              <a:t>研究内容及论文框架</a:t>
            </a:r>
            <a:endParaRPr lang="en-US" altLang="zh-CN" b="1">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pPr>
            <a:r>
              <a:rPr lang="zh-CN" altLang="en-US" b="1">
                <a:latin typeface="Times New Roman" panose="02020603050405020304" pitchFamily="18" charset="0"/>
                <a:ea typeface="华文中宋" panose="02010600040101010101" pitchFamily="2" charset="-122"/>
                <a:cs typeface="Times New Roman" panose="02020603050405020304" pitchFamily="18" charset="0"/>
              </a:rPr>
              <a:t>论文工作进展</a:t>
            </a:r>
            <a:endParaRPr lang="en-US" altLang="zh-CN" b="1">
              <a:latin typeface="Times New Roman" panose="02020603050405020304" pitchFamily="18" charset="0"/>
              <a:ea typeface="华文中宋" panose="02010600040101010101" pitchFamily="2" charset="-122"/>
              <a:cs typeface="Times New Roman" panose="02020603050405020304" pitchFamily="18" charset="0"/>
            </a:endParaRPr>
          </a:p>
          <a:p>
            <a:pPr>
              <a:lnSpc>
                <a:spcPct val="150000"/>
              </a:lnSpc>
            </a:pPr>
            <a:r>
              <a:rPr lang="zh-CN" altLang="en-US" b="1">
                <a:latin typeface="Times New Roman" panose="02020603050405020304" pitchFamily="18" charset="0"/>
                <a:ea typeface="华文中宋" panose="02010600040101010101" pitchFamily="2" charset="-122"/>
                <a:cs typeface="Times New Roman" panose="02020603050405020304" pitchFamily="18" charset="0"/>
              </a:rPr>
              <a:t>结论与展望</a:t>
            </a:r>
            <a:endParaRPr lang="en-US" altLang="zh-CN" b="1">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147"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ffectLst/>
                <a:ea typeface="华文中宋" panose="02010600040101010101" pitchFamily="2" charset="-122"/>
              </a:rPr>
              <a:t>答辩目录</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664813" y="960438"/>
            <a:ext cx="552704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4.2 感应绿波信号协调控制模式过渡方法</a:t>
            </a:r>
          </a:p>
        </p:txBody>
      </p:sp>
      <p:sp>
        <p:nvSpPr>
          <p:cNvPr id="2" name="文本框 1"/>
          <p:cNvSpPr txBox="1"/>
          <p:nvPr/>
        </p:nvSpPr>
        <p:spPr>
          <a:xfrm>
            <a:off x="611505" y="1772920"/>
            <a:ext cx="2343785" cy="368300"/>
          </a:xfrm>
          <a:prstGeom prst="rect">
            <a:avLst/>
          </a:prstGeom>
          <a:noFill/>
          <a:ln w="9525">
            <a:noFill/>
          </a:ln>
        </p:spPr>
        <p:txBody>
          <a:bodyPr wrap="square">
            <a:spAutoFit/>
          </a:bodyPr>
          <a:lstStyle/>
          <a:p>
            <a:pPr marL="0" indent="0"/>
            <a:r>
              <a:rPr lang="en-US" sz="1800" b="1">
                <a:latin typeface="黑体" panose="02010609060101010101" charset="-122"/>
                <a:ea typeface="宋体" panose="02010600030101010101" pitchFamily="2" charset="-122"/>
              </a:rPr>
              <a:t>4</a:t>
            </a:r>
            <a:r>
              <a:rPr lang="en-US" sz="1800" b="1">
                <a:latin typeface="黑体" panose="02010609060101010101" charset="-122"/>
                <a:ea typeface="宋体" panose="02010600030101010101" pitchFamily="2" charset="-122"/>
                <a:cs typeface="Times New Roman" panose="02020603050405020304" pitchFamily="18" charset="0"/>
              </a:rPr>
              <a:t>.</a:t>
            </a:r>
            <a:r>
              <a:rPr lang="en-US" sz="1800" b="1">
                <a:latin typeface="黑体" panose="02010609060101010101" charset="-122"/>
                <a:ea typeface="宋体" panose="02010600030101010101" pitchFamily="2" charset="-122"/>
              </a:rPr>
              <a:t>2</a:t>
            </a:r>
            <a:r>
              <a:rPr lang="en-US" sz="1800" b="1">
                <a:latin typeface="黑体" panose="02010609060101010101" charset="-122"/>
                <a:ea typeface="宋体" panose="02010600030101010101" pitchFamily="2" charset="-122"/>
                <a:cs typeface="Times New Roman" panose="02020603050405020304" pitchFamily="18" charset="0"/>
              </a:rPr>
              <a:t>.</a:t>
            </a:r>
            <a:r>
              <a:rPr lang="en-US" sz="1800" b="1">
                <a:latin typeface="黑体" panose="02010609060101010101" charset="-122"/>
                <a:ea typeface="宋体" panose="02010600030101010101" pitchFamily="2" charset="-122"/>
              </a:rPr>
              <a:t>3</a:t>
            </a:r>
            <a:r>
              <a:rPr lang="en-US" sz="1800" b="1">
                <a:latin typeface="黑体" panose="02010609060101010101" charset="-122"/>
                <a:ea typeface="宋体" panose="02010600030101010101" pitchFamily="2" charset="-122"/>
                <a:cs typeface="Times New Roman" panose="02020603050405020304" pitchFamily="18" charset="0"/>
              </a:rPr>
              <a:t> </a:t>
            </a:r>
            <a:r>
              <a:rPr lang="zh-CN" sz="1800" b="1">
                <a:ea typeface="宋体" panose="02010600030101010101" pitchFamily="2" charset="-122"/>
              </a:rPr>
              <a:t>平滑过渡方法</a:t>
            </a:r>
            <a:endParaRPr lang="zh-CN" altLang="en-US" sz="1800" b="1">
              <a:ea typeface="宋体" panose="02010600030101010101" pitchFamily="2" charset="-122"/>
            </a:endParaRPr>
          </a:p>
        </p:txBody>
      </p:sp>
      <p:sp>
        <p:nvSpPr>
          <p:cNvPr id="7" name="文本框 6"/>
          <p:cNvSpPr txBox="1"/>
          <p:nvPr/>
        </p:nvSpPr>
        <p:spPr>
          <a:xfrm>
            <a:off x="304800" y="5876925"/>
            <a:ext cx="2480945" cy="275590"/>
          </a:xfrm>
          <a:prstGeom prst="rect">
            <a:avLst/>
          </a:prstGeom>
          <a:noFill/>
          <a:ln w="9525">
            <a:noFill/>
          </a:ln>
        </p:spPr>
        <p:txBody>
          <a:bodyPr wrap="square">
            <a:spAutoFit/>
          </a:bodyPr>
          <a:lstStyle/>
          <a:p>
            <a:pPr marL="0" indent="304800" algn="ctr"/>
            <a:r>
              <a:rPr lang="zh-CN" sz="1200" b="1">
                <a:latin typeface="Times New Roman" panose="02020603050405020304" pitchFamily="18" charset="0"/>
                <a:ea typeface="宋体" panose="02010600030101010101" pitchFamily="2" charset="-122"/>
              </a:rPr>
              <a:t>图</a:t>
            </a:r>
            <a:r>
              <a:rPr lang="en-US" sz="1200" b="1">
                <a:latin typeface="Times New Roman" panose="02020603050405020304" pitchFamily="18" charset="0"/>
                <a:ea typeface="宋体" panose="02010600030101010101" pitchFamily="2" charset="-122"/>
              </a:rPr>
              <a:t>4-4 </a:t>
            </a:r>
            <a:r>
              <a:rPr lang="zh-CN" altLang="en-US" sz="1200" b="1">
                <a:latin typeface="Times New Roman" panose="02020603050405020304" pitchFamily="18" charset="0"/>
                <a:ea typeface="宋体" panose="02010600030101010101" pitchFamily="2" charset="-122"/>
              </a:rPr>
              <a:t>平滑过渡方法流程图</a:t>
            </a:r>
            <a:endParaRPr lang="zh-CN" sz="1200" b="1">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692785" y="2204720"/>
            <a:ext cx="1705610" cy="3550920"/>
          </a:xfrm>
          <a:prstGeom prst="rect">
            <a:avLst/>
          </a:prstGeom>
        </p:spPr>
      </p:pic>
      <p:pic>
        <p:nvPicPr>
          <p:cNvPr id="6" name="图片 5"/>
          <p:cNvPicPr>
            <a:picLocks noChangeAspect="1"/>
          </p:cNvPicPr>
          <p:nvPr/>
        </p:nvPicPr>
        <p:blipFill>
          <a:blip r:embed="rId4"/>
          <a:stretch>
            <a:fillRect/>
          </a:stretch>
        </p:blipFill>
        <p:spPr>
          <a:xfrm>
            <a:off x="2772410" y="2128520"/>
            <a:ext cx="6010910" cy="2297430"/>
          </a:xfrm>
          <a:prstGeom prst="rect">
            <a:avLst/>
          </a:prstGeom>
        </p:spPr>
      </p:pic>
      <p:sp>
        <p:nvSpPr>
          <p:cNvPr id="8" name="文本框 7"/>
          <p:cNvSpPr txBox="1"/>
          <p:nvPr/>
        </p:nvSpPr>
        <p:spPr>
          <a:xfrm>
            <a:off x="4356100" y="4438650"/>
            <a:ext cx="2480945" cy="275590"/>
          </a:xfrm>
          <a:prstGeom prst="rect">
            <a:avLst/>
          </a:prstGeom>
          <a:noFill/>
          <a:ln w="9525">
            <a:noFill/>
          </a:ln>
        </p:spPr>
        <p:txBody>
          <a:bodyPr wrap="square">
            <a:spAutoFit/>
          </a:bodyPr>
          <a:lstStyle/>
          <a:p>
            <a:pPr marL="0" indent="304800" algn="ctr"/>
            <a:r>
              <a:rPr lang="zh-CN" sz="1200" b="1">
                <a:latin typeface="Times New Roman" panose="02020603050405020304" pitchFamily="18" charset="0"/>
                <a:ea typeface="宋体" panose="02010600030101010101" pitchFamily="2" charset="-122"/>
              </a:rPr>
              <a:t>图</a:t>
            </a:r>
            <a:r>
              <a:rPr lang="en-US" sz="1200" b="1">
                <a:latin typeface="Times New Roman" panose="02020603050405020304" pitchFamily="18" charset="0"/>
                <a:ea typeface="宋体" panose="02010600030101010101" pitchFamily="2" charset="-122"/>
              </a:rPr>
              <a:t>4-5 </a:t>
            </a:r>
            <a:r>
              <a:rPr lang="zh-CN" altLang="en-US" sz="1200" b="1">
                <a:latin typeface="Times New Roman" panose="02020603050405020304" pitchFamily="18" charset="0"/>
                <a:ea typeface="宋体" panose="02010600030101010101" pitchFamily="2" charset="-122"/>
              </a:rPr>
              <a:t>平滑过渡方法原理</a:t>
            </a:r>
            <a:endParaRPr lang="zh-CN" sz="1200" b="1">
              <a:latin typeface="Times New Roman" panose="02020603050405020304" pitchFamily="18" charset="0"/>
              <a:ea typeface="宋体" panose="02010600030101010101" pitchFamily="2" charset="-122"/>
            </a:endParaRPr>
          </a:p>
        </p:txBody>
      </p:sp>
      <p:pic>
        <p:nvPicPr>
          <p:cNvPr id="14" name="图片 13"/>
          <p:cNvPicPr>
            <a:picLocks noChangeAspect="1"/>
          </p:cNvPicPr>
          <p:nvPr/>
        </p:nvPicPr>
        <p:blipFill>
          <a:blip r:embed="rId5"/>
          <a:stretch>
            <a:fillRect/>
          </a:stretch>
        </p:blipFill>
        <p:spPr>
          <a:xfrm>
            <a:off x="4427855" y="5602605"/>
            <a:ext cx="2865120" cy="243840"/>
          </a:xfrm>
          <a:prstGeom prst="rect">
            <a:avLst/>
          </a:prstGeom>
        </p:spPr>
      </p:pic>
      <p:pic>
        <p:nvPicPr>
          <p:cNvPr id="15" name="图片 14"/>
          <p:cNvPicPr>
            <a:picLocks noChangeAspect="1"/>
          </p:cNvPicPr>
          <p:nvPr/>
        </p:nvPicPr>
        <p:blipFill>
          <a:blip r:embed="rId6"/>
          <a:stretch>
            <a:fillRect/>
          </a:stretch>
        </p:blipFill>
        <p:spPr>
          <a:xfrm>
            <a:off x="4427855" y="5111750"/>
            <a:ext cx="1920240" cy="449580"/>
          </a:xfrm>
          <a:prstGeom prst="rect">
            <a:avLst/>
          </a:prstGeom>
        </p:spPr>
      </p:pic>
      <p:pic>
        <p:nvPicPr>
          <p:cNvPr id="16" name="图片 15"/>
          <p:cNvPicPr>
            <a:picLocks noChangeAspect="1"/>
          </p:cNvPicPr>
          <p:nvPr/>
        </p:nvPicPr>
        <p:blipFill>
          <a:blip r:embed="rId7"/>
          <a:stretch>
            <a:fillRect/>
          </a:stretch>
        </p:blipFill>
        <p:spPr>
          <a:xfrm>
            <a:off x="2700020" y="5085080"/>
            <a:ext cx="1455420" cy="502920"/>
          </a:xfrm>
          <a:prstGeom prst="rect">
            <a:avLst/>
          </a:prstGeom>
        </p:spPr>
      </p:pic>
      <p:sp>
        <p:nvSpPr>
          <p:cNvPr id="17" name="文本框 16"/>
          <p:cNvSpPr txBox="1"/>
          <p:nvPr/>
        </p:nvSpPr>
        <p:spPr>
          <a:xfrm>
            <a:off x="1764030" y="4796790"/>
            <a:ext cx="2480945" cy="275590"/>
          </a:xfrm>
          <a:prstGeom prst="rect">
            <a:avLst/>
          </a:prstGeom>
          <a:noFill/>
          <a:ln w="9525">
            <a:noFill/>
          </a:ln>
        </p:spPr>
        <p:txBody>
          <a:bodyPr wrap="square">
            <a:spAutoFit/>
          </a:bodyPr>
          <a:lstStyle/>
          <a:p>
            <a:pPr marL="0" indent="304800" algn="ctr"/>
            <a:r>
              <a:rPr lang="zh-CN" sz="1200" b="1">
                <a:latin typeface="Times New Roman" panose="02020603050405020304" pitchFamily="18" charset="0"/>
                <a:ea typeface="宋体" panose="02010600030101010101" pitchFamily="2" charset="-122"/>
              </a:rPr>
              <a:t>部分算法公式</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结论与展望</a:t>
            </a:r>
            <a:endParaRPr lang="en-US" altLang="zh-CN">
              <a:effectLst/>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2295" name="矩形 4"/>
          <p:cNvSpPr>
            <a:spLocks noChangeArrowheads="1"/>
          </p:cNvSpPr>
          <p:nvPr/>
        </p:nvSpPr>
        <p:spPr bwMode="auto">
          <a:xfrm>
            <a:off x="3878738" y="960438"/>
            <a:ext cx="10991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创新点</a:t>
            </a:r>
            <a:endParaRPr lang="zh-CN" altLang="en-US" sz="24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00" name="文本框 99"/>
          <p:cNvSpPr txBox="1"/>
          <p:nvPr/>
        </p:nvSpPr>
        <p:spPr>
          <a:xfrm>
            <a:off x="396240" y="1556385"/>
            <a:ext cx="8281035" cy="4661535"/>
          </a:xfrm>
          <a:prstGeom prst="rect">
            <a:avLst/>
          </a:prstGeom>
          <a:noFill/>
          <a:ln w="9525">
            <a:noFill/>
          </a:ln>
        </p:spPr>
        <p:txBody>
          <a:bodyPr wrap="square">
            <a:spAutoFit/>
          </a:bodyPr>
          <a:lstStyle/>
          <a:p>
            <a:pPr marL="285750" indent="-285750" fontAlgn="auto">
              <a:lnSpc>
                <a:spcPct val="150000"/>
              </a:lnSpc>
              <a:buFont typeface="Wingdings" panose="05000000000000000000" charset="0"/>
              <a:buChar char="Ø"/>
            </a:pP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针对城市干道感应绿波协调控制方法，分析感应控制参数（单位绿时、周期时长、信号差）和控制模式（过渡方法、滚动优化方式、多路口连携控制）的优化问题；分析了非联网条件下感应协调控制的设计方法，提出了</a:t>
            </a:r>
            <a:r>
              <a:rPr lang="en-US" altLang="zh-CN" sz="1800" b="0" noProof="0" dirty="0">
                <a:ln>
                  <a:noFill/>
                </a:ln>
                <a:solidFill>
                  <a:srgbClr val="FF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基于可变公共周期的干道感应协调控制方法</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a:t>
            </a:r>
          </a:p>
          <a:p>
            <a:pPr marL="285750" indent="-285750" fontAlgn="auto">
              <a:lnSpc>
                <a:spcPct val="150000"/>
              </a:lnSpc>
              <a:buFont typeface="Wingdings" panose="05000000000000000000" charset="0"/>
              <a:buChar char="Ø"/>
            </a:pP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针对联网环境下的干道感应协调，分析网联车市场渗透率对</a:t>
            </a:r>
            <a:r>
              <a:rPr lang="en-US" altLang="zh-CN" sz="1800" noProof="0" dirty="0">
                <a:ln>
                  <a:noFill/>
                </a:ln>
                <a:solidFill>
                  <a:srgbClr val="FF0000"/>
                </a:solidFill>
                <a:effectLst/>
                <a:uLnTx/>
                <a:uFillTx/>
                <a:latin typeface="Times New Roman" panose="02020603050405020304" pitchFamily="18" charset="0"/>
                <a:ea typeface="华文中宋" panose="02010600040101010101" pitchFamily="2" charset="-122"/>
                <a:cs typeface="Times New Roman" panose="02020603050405020304" pitchFamily="18" charset="0"/>
                <a:sym typeface="+mn-ea"/>
              </a:rPr>
              <a:t>车辆运动估计</a:t>
            </a:r>
            <a:r>
              <a:rPr lang="en-US" altLang="zh-CN" sz="1800" b="0" noProof="0" dirty="0">
                <a:ln>
                  <a:noFill/>
                </a:ln>
                <a:solidFill>
                  <a:srgbClr val="FF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算法</a:t>
            </a:r>
            <a:r>
              <a:rPr lang="en-US" altLang="zh-CN" sz="1800" noProof="0" dirty="0">
                <a:ln>
                  <a:noFill/>
                </a:ln>
                <a:solidFill>
                  <a:srgbClr val="FF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（EVLS算法）</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的影响</a:t>
            </a:r>
            <a:r>
              <a:rPr lang="zh-CN" altLang="en-US"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，并将该算法与感应控制相结合完成车辆检测工作</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基于</a:t>
            </a:r>
            <a:r>
              <a:rPr lang="en-US" altLang="zh-CN" sz="1800" b="0" noProof="0" dirty="0">
                <a:ln>
                  <a:noFill/>
                </a:ln>
                <a:solidFill>
                  <a:srgbClr val="FF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车路协同</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z="1800" noProof="0" dirty="0">
                <a:ln>
                  <a:noFill/>
                </a:ln>
                <a:solidFill>
                  <a:srgbClr val="FF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车速</a:t>
            </a:r>
            <a:r>
              <a:rPr lang="zh-CN" altLang="en-US" sz="1800" noProof="0" dirty="0">
                <a:ln>
                  <a:noFill/>
                </a:ln>
                <a:solidFill>
                  <a:srgbClr val="FF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引导</a:t>
            </a:r>
            <a:r>
              <a:rPr lang="zh-CN" altLang="en-US" sz="180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技术</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分析车联网环境下干道感应协调控制模式与方法。</a:t>
            </a:r>
          </a:p>
          <a:p>
            <a:pPr marL="285750" indent="-285750" fontAlgn="auto">
              <a:lnSpc>
                <a:spcPct val="150000"/>
              </a:lnSpc>
              <a:buFont typeface="Wingdings" panose="05000000000000000000" charset="0"/>
              <a:buChar char="Ø"/>
            </a:pP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针对不同模式下的干道感应协调控制，分析不同控制背景方案之间的</a:t>
            </a:r>
            <a:r>
              <a:rPr lang="en-US" altLang="zh-CN" sz="1800" b="0" noProof="0" dirty="0">
                <a:ln>
                  <a:noFill/>
                </a:ln>
                <a:solidFill>
                  <a:srgbClr val="FF0000"/>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过渡方法</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针对感应绿波协调控制的信号方案过渡问题，分析不同模式下感应控制信号参数计算关系与切换逻辑，对背景信号方案的快速切换与过渡优化方法展开研究</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结论与展望</a:t>
            </a:r>
            <a:endParaRPr lang="en-US" altLang="zh-CN">
              <a:effectLst/>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2295" name="矩形 4"/>
          <p:cNvSpPr>
            <a:spLocks noChangeArrowheads="1"/>
          </p:cNvSpPr>
          <p:nvPr/>
        </p:nvSpPr>
        <p:spPr bwMode="auto">
          <a:xfrm>
            <a:off x="3726021" y="960438"/>
            <a:ext cx="140462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研究展望</a:t>
            </a:r>
            <a:endParaRPr lang="zh-CN" altLang="en-US" sz="24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00" name="文本框 99"/>
          <p:cNvSpPr txBox="1"/>
          <p:nvPr/>
        </p:nvSpPr>
        <p:spPr>
          <a:xfrm>
            <a:off x="396240" y="1556385"/>
            <a:ext cx="8281035" cy="2999740"/>
          </a:xfrm>
          <a:prstGeom prst="rect">
            <a:avLst/>
          </a:prstGeom>
          <a:noFill/>
          <a:ln w="9525">
            <a:noFill/>
          </a:ln>
        </p:spPr>
        <p:txBody>
          <a:bodyPr wrap="square">
            <a:spAutoFit/>
          </a:bodyPr>
          <a:lstStyle/>
          <a:p>
            <a:pPr marL="285750" indent="-285750" fontAlgn="auto">
              <a:lnSpc>
                <a:spcPct val="150000"/>
              </a:lnSpc>
              <a:buFont typeface="Wingdings" panose="05000000000000000000" charset="0"/>
              <a:buChar char="Ø"/>
            </a:pPr>
            <a:r>
              <a:rPr lang="zh-CN" altLang="en-US"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如何进一步细分感应绿波协调控制模式，确定不同模式下信号配时、相位结构、适用情况等机制，完善城市干道</a:t>
            </a:r>
            <a:r>
              <a:rPr lang="zh-CN" altLang="en-US" sz="180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sym typeface="+mn-ea"/>
              </a:rPr>
              <a:t>感应绿波协调控制模型，是本文未来研究的重点方向</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a:t>
            </a:r>
          </a:p>
          <a:p>
            <a:pPr marL="285750" indent="-285750" fontAlgn="auto">
              <a:lnSpc>
                <a:spcPct val="150000"/>
              </a:lnSpc>
              <a:buFont typeface="Wingdings" panose="05000000000000000000" charset="0"/>
              <a:buChar char="Ø"/>
            </a:pPr>
            <a:r>
              <a:rPr lang="zh-CN" altLang="en-US"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如何完善信号方案过渡方法章节联网协同模式下的算法模型，是本文亟待开展的研究内容</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a:t>
            </a:r>
          </a:p>
          <a:p>
            <a:pPr marL="285750" indent="-285750" fontAlgn="auto">
              <a:lnSpc>
                <a:spcPct val="150000"/>
              </a:lnSpc>
              <a:buFont typeface="Wingdings" panose="05000000000000000000" charset="0"/>
              <a:buChar char="Ø"/>
            </a:pPr>
            <a:r>
              <a:rPr lang="zh-CN" altLang="en-US"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如何尽可能地贴近实际交通状况，设计面向感应绿波协调控制的交通仿真平台，设计合理的实验方式和算例数据，是本文后续重要的研究问题</a:t>
            </a:r>
            <a:r>
              <a:rPr lang="en-US" altLang="zh-CN" sz="1800" b="0" noProof="0" dirty="0">
                <a:ln>
                  <a:noFill/>
                </a:ln>
                <a:effectLst/>
                <a:uLnTx/>
                <a:uFillTx/>
                <a:latin typeface="Times New Roman" panose="02020603050405020304" pitchFamily="18" charset="0"/>
                <a:ea typeface="华文中宋" panose="02010600040101010101" pitchFamily="2" charset="-122"/>
                <a:cs typeface="Times New Roman" panose="02020603050405020304" pitchFamily="18" charset="0"/>
              </a:rPr>
              <a: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结论与展望</a:t>
            </a:r>
            <a:endParaRPr lang="en-US" altLang="zh-CN">
              <a:effectLst/>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2295" name="矩形 4"/>
          <p:cNvSpPr>
            <a:spLocks noChangeArrowheads="1"/>
          </p:cNvSpPr>
          <p:nvPr/>
        </p:nvSpPr>
        <p:spPr bwMode="auto">
          <a:xfrm>
            <a:off x="3726021" y="960438"/>
            <a:ext cx="140462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学术成果</a:t>
            </a:r>
            <a:endParaRPr lang="zh-CN" altLang="en-US" sz="2400" b="1">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graphicFrame>
        <p:nvGraphicFramePr>
          <p:cNvPr id="2" name="表格 1"/>
          <p:cNvGraphicFramePr/>
          <p:nvPr>
            <p:custDataLst>
              <p:tags r:id="rId1"/>
            </p:custDataLst>
          </p:nvPr>
        </p:nvGraphicFramePr>
        <p:xfrm>
          <a:off x="281940" y="1628775"/>
          <a:ext cx="8293100" cy="1280160"/>
        </p:xfrm>
        <a:graphic>
          <a:graphicData uri="http://schemas.openxmlformats.org/drawingml/2006/table">
            <a:tbl>
              <a:tblPr firstRow="1" bandRow="1">
                <a:tableStyleId>{5C22544A-7EE6-4342-B048-85BDC9FD1C3A}</a:tableStyleId>
              </a:tblPr>
              <a:tblGrid>
                <a:gridCol w="2175510">
                  <a:extLst>
                    <a:ext uri="{9D8B030D-6E8A-4147-A177-3AD203B41FA5}">
                      <a16:colId xmlns:a16="http://schemas.microsoft.com/office/drawing/2014/main" val="20000"/>
                    </a:ext>
                  </a:extLst>
                </a:gridCol>
                <a:gridCol w="1648460">
                  <a:extLst>
                    <a:ext uri="{9D8B030D-6E8A-4147-A177-3AD203B41FA5}">
                      <a16:colId xmlns:a16="http://schemas.microsoft.com/office/drawing/2014/main" val="20001"/>
                    </a:ext>
                  </a:extLst>
                </a:gridCol>
                <a:gridCol w="2527935">
                  <a:extLst>
                    <a:ext uri="{9D8B030D-6E8A-4147-A177-3AD203B41FA5}">
                      <a16:colId xmlns:a16="http://schemas.microsoft.com/office/drawing/2014/main" val="20002"/>
                    </a:ext>
                  </a:extLst>
                </a:gridCol>
                <a:gridCol w="1159510">
                  <a:extLst>
                    <a:ext uri="{9D8B030D-6E8A-4147-A177-3AD203B41FA5}">
                      <a16:colId xmlns:a16="http://schemas.microsoft.com/office/drawing/2014/main" val="20003"/>
                    </a:ext>
                  </a:extLst>
                </a:gridCol>
                <a:gridCol w="781685">
                  <a:extLst>
                    <a:ext uri="{9D8B030D-6E8A-4147-A177-3AD203B41FA5}">
                      <a16:colId xmlns:a16="http://schemas.microsoft.com/office/drawing/2014/main" val="20004"/>
                    </a:ext>
                  </a:extLst>
                </a:gridCol>
              </a:tblGrid>
              <a:tr h="365760">
                <a:tc>
                  <a:txBody>
                    <a:bodyPr/>
                    <a:lstStyle/>
                    <a:p>
                      <a:pPr algn="ctr">
                        <a:buNone/>
                      </a:pPr>
                      <a:r>
                        <a:rPr lang="zh-CN" altLang="en-US">
                          <a:solidFill>
                            <a:schemeClr val="tx1"/>
                          </a:solidFill>
                          <a:latin typeface="华文中宋" panose="02010600040101010101" pitchFamily="2" charset="-122"/>
                          <a:ea typeface="华文中宋" panose="02010600040101010101" pitchFamily="2" charset="-122"/>
                        </a:rPr>
                        <a:t>题目</a:t>
                      </a:r>
                    </a:p>
                  </a:txBody>
                  <a:tcPr/>
                </a:tc>
                <a:tc>
                  <a:txBody>
                    <a:bodyPr/>
                    <a:lstStyle/>
                    <a:p>
                      <a:pPr algn="ctr">
                        <a:buNone/>
                      </a:pPr>
                      <a:r>
                        <a:rPr lang="zh-CN" altLang="en-US">
                          <a:solidFill>
                            <a:schemeClr val="tx1"/>
                          </a:solidFill>
                          <a:latin typeface="华文中宋" panose="02010600040101010101" pitchFamily="2" charset="-122"/>
                          <a:ea typeface="华文中宋" panose="02010600040101010101" pitchFamily="2" charset="-122"/>
                        </a:rPr>
                        <a:t>发表刊物</a:t>
                      </a:r>
                    </a:p>
                  </a:txBody>
                  <a:tcPr/>
                </a:tc>
                <a:tc>
                  <a:txBody>
                    <a:bodyPr/>
                    <a:lstStyle/>
                    <a:p>
                      <a:pPr algn="ctr">
                        <a:buNone/>
                      </a:pPr>
                      <a:r>
                        <a:rPr lang="zh-CN" altLang="en-US">
                          <a:solidFill>
                            <a:schemeClr val="tx1"/>
                          </a:solidFill>
                          <a:latin typeface="华文中宋" panose="02010600040101010101" pitchFamily="2" charset="-122"/>
                          <a:ea typeface="华文中宋" panose="02010600040101010101" pitchFamily="2" charset="-122"/>
                        </a:rPr>
                        <a:t>作者排序（不含导师）</a:t>
                      </a:r>
                    </a:p>
                  </a:txBody>
                  <a:tcPr/>
                </a:tc>
                <a:tc>
                  <a:txBody>
                    <a:bodyPr/>
                    <a:lstStyle/>
                    <a:p>
                      <a:pPr algn="ctr">
                        <a:buNone/>
                      </a:pPr>
                      <a:r>
                        <a:rPr lang="zh-CN" altLang="en-US">
                          <a:solidFill>
                            <a:schemeClr val="tx1"/>
                          </a:solidFill>
                          <a:latin typeface="华文中宋" panose="02010600040101010101" pitchFamily="2" charset="-122"/>
                          <a:ea typeface="华文中宋" panose="02010600040101010101" pitchFamily="2" charset="-122"/>
                        </a:rPr>
                        <a:t>刊物级别</a:t>
                      </a:r>
                    </a:p>
                  </a:txBody>
                  <a:tcPr/>
                </a:tc>
                <a:tc>
                  <a:txBody>
                    <a:bodyPr/>
                    <a:lstStyle/>
                    <a:p>
                      <a:pPr algn="ctr">
                        <a:buNone/>
                      </a:pPr>
                      <a:r>
                        <a:rPr lang="zh-CN" altLang="en-US">
                          <a:solidFill>
                            <a:schemeClr val="tx1"/>
                          </a:solidFill>
                          <a:latin typeface="华文中宋" panose="02010600040101010101" pitchFamily="2" charset="-122"/>
                          <a:ea typeface="华文中宋" panose="02010600040101010101" pitchFamily="2" charset="-122"/>
                        </a:rPr>
                        <a:t>状态</a:t>
                      </a:r>
                    </a:p>
                  </a:txBody>
                  <a:tcPr/>
                </a:tc>
                <a:extLst>
                  <a:ext uri="{0D108BD9-81ED-4DB2-BD59-A6C34878D82A}">
                    <a16:rowId xmlns:a16="http://schemas.microsoft.com/office/drawing/2014/main" val="10000"/>
                  </a:ext>
                </a:extLst>
              </a:tr>
              <a:tr h="914400">
                <a:tc>
                  <a:txBody>
                    <a:bodyPr/>
                    <a:lstStyle/>
                    <a:p>
                      <a:pPr algn="ctr" fontAlgn="ctr">
                        <a:buNone/>
                      </a:pPr>
                      <a:r>
                        <a:rPr lang="zh-CN" altLang="en-US" b="1">
                          <a:ea typeface="宋体" panose="02010600030101010101" pitchFamily="2" charset="-122"/>
                        </a:rPr>
                        <a:t>《基于可变公共信号周期的干道感应协调信号控制方法》</a:t>
                      </a:r>
                    </a:p>
                  </a:txBody>
                  <a:tcPr anchor="ctr"/>
                </a:tc>
                <a:tc>
                  <a:txBody>
                    <a:bodyPr/>
                    <a:lstStyle/>
                    <a:p>
                      <a:pPr algn="ctr" fontAlgn="ctr">
                        <a:buNone/>
                      </a:pPr>
                      <a:r>
                        <a:rPr lang="zh-CN" altLang="en-US" b="1"/>
                        <a:t>《铁道科学与工程学报》</a:t>
                      </a:r>
                    </a:p>
                  </a:txBody>
                  <a:tcPr anchor="ctr"/>
                </a:tc>
                <a:tc>
                  <a:txBody>
                    <a:bodyPr/>
                    <a:lstStyle/>
                    <a:p>
                      <a:pPr algn="ctr" fontAlgn="ctr">
                        <a:buNone/>
                      </a:pPr>
                      <a:r>
                        <a:rPr lang="en-US" altLang="zh-CN" b="1">
                          <a:latin typeface="Times New Roman" panose="02020603050405020304" pitchFamily="18" charset="0"/>
                          <a:cs typeface="Times New Roman" panose="02020603050405020304" pitchFamily="18" charset="0"/>
                        </a:rPr>
                        <a:t>1</a:t>
                      </a:r>
                    </a:p>
                  </a:txBody>
                  <a:tcPr anchor="ctr"/>
                </a:tc>
                <a:tc>
                  <a:txBody>
                    <a:bodyPr/>
                    <a:lstStyle/>
                    <a:p>
                      <a:pPr algn="ctr" fontAlgn="ctr">
                        <a:buNone/>
                      </a:pPr>
                      <a:r>
                        <a:rPr lang="en-US" altLang="zh-CN" b="1">
                          <a:latin typeface="Times New Roman" panose="02020603050405020304" pitchFamily="18" charset="0"/>
                          <a:cs typeface="Times New Roman" panose="02020603050405020304" pitchFamily="18" charset="0"/>
                        </a:rPr>
                        <a:t>EI</a:t>
                      </a:r>
                    </a:p>
                  </a:txBody>
                  <a:tcPr anchor="ctr"/>
                </a:tc>
                <a:tc>
                  <a:txBody>
                    <a:bodyPr/>
                    <a:lstStyle/>
                    <a:p>
                      <a:pPr algn="ctr" fontAlgn="ctr">
                        <a:buNone/>
                      </a:pPr>
                      <a:r>
                        <a:rPr lang="zh-CN" altLang="en-US" b="1"/>
                        <a:t>录用</a:t>
                      </a:r>
                    </a:p>
                  </a:txBody>
                  <a:tcPr anchor="ctr"/>
                </a:tc>
                <a:extLst>
                  <a:ext uri="{0D108BD9-81ED-4DB2-BD59-A6C34878D82A}">
                    <a16:rowId xmlns:a16="http://schemas.microsoft.com/office/drawing/2014/main" val="10001"/>
                  </a:ext>
                </a:extLst>
              </a:tr>
            </a:tbl>
          </a:graphicData>
        </a:graphic>
      </p:graphicFrame>
      <p:sp>
        <p:nvSpPr>
          <p:cNvPr id="3" name="矩形 4"/>
          <p:cNvSpPr>
            <a:spLocks noChangeArrowheads="1"/>
          </p:cNvSpPr>
          <p:nvPr/>
        </p:nvSpPr>
        <p:spPr bwMode="auto">
          <a:xfrm>
            <a:off x="3564414" y="2996248"/>
            <a:ext cx="171005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solidFill>
                  <a:schemeClr val="tx1"/>
                </a:solidFill>
                <a:latin typeface="Times New Roman" panose="02020603050405020304" pitchFamily="18" charset="0"/>
                <a:ea typeface="华文中宋" panose="02010600040101010101" pitchFamily="2" charset="-122"/>
                <a:cs typeface="Times New Roman" panose="02020603050405020304" pitchFamily="18" charset="0"/>
                <a:sym typeface="+mn-ea"/>
              </a:rPr>
              <a:t>待完善工作</a:t>
            </a:r>
          </a:p>
        </p:txBody>
      </p:sp>
      <p:graphicFrame>
        <p:nvGraphicFramePr>
          <p:cNvPr id="8" name="表格 7"/>
          <p:cNvGraphicFramePr/>
          <p:nvPr>
            <p:custDataLst>
              <p:tags r:id="rId2"/>
            </p:custDataLst>
          </p:nvPr>
        </p:nvGraphicFramePr>
        <p:xfrm>
          <a:off x="281940" y="3627755"/>
          <a:ext cx="8322310" cy="2204720"/>
        </p:xfrm>
        <a:graphic>
          <a:graphicData uri="http://schemas.openxmlformats.org/drawingml/2006/table">
            <a:tbl>
              <a:tblPr firstRow="1" bandRow="1">
                <a:tableStyleId>{5C22544A-7EE6-4342-B048-85BDC9FD1C3A}</a:tableStyleId>
              </a:tblPr>
              <a:tblGrid>
                <a:gridCol w="1304925">
                  <a:extLst>
                    <a:ext uri="{9D8B030D-6E8A-4147-A177-3AD203B41FA5}">
                      <a16:colId xmlns:a16="http://schemas.microsoft.com/office/drawing/2014/main" val="20000"/>
                    </a:ext>
                  </a:extLst>
                </a:gridCol>
                <a:gridCol w="7017385">
                  <a:extLst>
                    <a:ext uri="{9D8B030D-6E8A-4147-A177-3AD203B41FA5}">
                      <a16:colId xmlns:a16="http://schemas.microsoft.com/office/drawing/2014/main" val="20001"/>
                    </a:ext>
                  </a:extLst>
                </a:gridCol>
              </a:tblGrid>
              <a:tr h="365760">
                <a:tc>
                  <a:txBody>
                    <a:bodyPr/>
                    <a:lstStyle/>
                    <a:p>
                      <a:pPr algn="ctr">
                        <a:buNone/>
                      </a:pPr>
                      <a:r>
                        <a:rPr lang="zh-CN" altLang="en-US" b="1">
                          <a:solidFill>
                            <a:schemeClr val="tx1"/>
                          </a:solidFill>
                          <a:latin typeface="华文中宋" panose="02010600040101010101" pitchFamily="2" charset="-122"/>
                          <a:ea typeface="华文中宋" panose="02010600040101010101" pitchFamily="2" charset="-122"/>
                        </a:rPr>
                        <a:t>序号</a:t>
                      </a:r>
                    </a:p>
                  </a:txBody>
                  <a:tcPr/>
                </a:tc>
                <a:tc>
                  <a:txBody>
                    <a:bodyPr/>
                    <a:lstStyle/>
                    <a:p>
                      <a:pPr algn="ctr">
                        <a:buNone/>
                      </a:pPr>
                      <a:r>
                        <a:rPr lang="zh-CN" altLang="en-US" b="1">
                          <a:solidFill>
                            <a:schemeClr val="tx1"/>
                          </a:solidFill>
                          <a:latin typeface="华文中宋" panose="02010600040101010101" pitchFamily="2" charset="-122"/>
                          <a:ea typeface="华文中宋" panose="02010600040101010101" pitchFamily="2" charset="-122"/>
                        </a:rPr>
                        <a:t>工作内容</a:t>
                      </a:r>
                    </a:p>
                  </a:txBody>
                  <a:tcPr/>
                </a:tc>
                <a:extLst>
                  <a:ext uri="{0D108BD9-81ED-4DB2-BD59-A6C34878D82A}">
                    <a16:rowId xmlns:a16="http://schemas.microsoft.com/office/drawing/2014/main" val="10000"/>
                  </a:ext>
                </a:extLst>
              </a:tr>
              <a:tr h="365760">
                <a:tc>
                  <a:txBody>
                    <a:bodyPr/>
                    <a:lstStyle/>
                    <a:p>
                      <a:pPr algn="ctr">
                        <a:buNone/>
                      </a:pPr>
                      <a:r>
                        <a:rPr lang="en-US" altLang="zh-CN" b="1">
                          <a:latin typeface="Times New Roman" panose="02020603050405020304" pitchFamily="18" charset="0"/>
                          <a:cs typeface="Times New Roman" panose="02020603050405020304" pitchFamily="18" charset="0"/>
                        </a:rPr>
                        <a:t>1</a:t>
                      </a:r>
                    </a:p>
                  </a:txBody>
                  <a:tcPr/>
                </a:tc>
                <a:tc>
                  <a:txBody>
                    <a:bodyPr/>
                    <a:lstStyle/>
                    <a:p>
                      <a:pPr algn="ctr">
                        <a:buNone/>
                      </a:pPr>
                      <a:r>
                        <a:rPr lang="zh-CN" altLang="en-US" b="1">
                          <a:solidFill>
                            <a:srgbClr val="FF0000"/>
                          </a:solidFill>
                        </a:rPr>
                        <a:t>完成第三章仿真数据及实验</a:t>
                      </a:r>
                    </a:p>
                  </a:txBody>
                  <a:tcPr anchor="ctr"/>
                </a:tc>
                <a:extLst>
                  <a:ext uri="{0D108BD9-81ED-4DB2-BD59-A6C34878D82A}">
                    <a16:rowId xmlns:a16="http://schemas.microsoft.com/office/drawing/2014/main" val="10001"/>
                  </a:ext>
                </a:extLst>
              </a:tr>
              <a:tr h="375920">
                <a:tc>
                  <a:txBody>
                    <a:bodyPr/>
                    <a:lstStyle/>
                    <a:p>
                      <a:pPr algn="ctr">
                        <a:buNone/>
                      </a:pPr>
                      <a:r>
                        <a:rPr lang="en-US" altLang="zh-CN" b="1">
                          <a:latin typeface="Times New Roman" panose="02020603050405020304" pitchFamily="18" charset="0"/>
                          <a:cs typeface="Times New Roman" panose="02020603050405020304" pitchFamily="18" charset="0"/>
                        </a:rPr>
                        <a:t>2</a:t>
                      </a:r>
                    </a:p>
                  </a:txBody>
                  <a:tcPr/>
                </a:tc>
                <a:tc>
                  <a:txBody>
                    <a:bodyPr/>
                    <a:lstStyle/>
                    <a:p>
                      <a:pPr algn="ctr">
                        <a:buNone/>
                      </a:pPr>
                      <a:r>
                        <a:rPr lang="zh-CN" altLang="en-US" b="1">
                          <a:solidFill>
                            <a:srgbClr val="FF0000"/>
                          </a:solidFill>
                        </a:rPr>
                        <a:t>补充第四章联网模式的背景信号方案过渡方法</a:t>
                      </a:r>
                    </a:p>
                  </a:txBody>
                  <a:tcPr anchor="ctr"/>
                </a:tc>
                <a:extLst>
                  <a:ext uri="{0D108BD9-81ED-4DB2-BD59-A6C34878D82A}">
                    <a16:rowId xmlns:a16="http://schemas.microsoft.com/office/drawing/2014/main" val="10002"/>
                  </a:ext>
                </a:extLst>
              </a:tr>
              <a:tr h="365760">
                <a:tc>
                  <a:txBody>
                    <a:bodyPr/>
                    <a:lstStyle/>
                    <a:p>
                      <a:pPr algn="ctr">
                        <a:buNone/>
                      </a:pPr>
                      <a:r>
                        <a:rPr lang="en-US" altLang="zh-CN" b="1">
                          <a:latin typeface="Times New Roman" panose="02020603050405020304" pitchFamily="18" charset="0"/>
                          <a:cs typeface="Times New Roman" panose="02020603050405020304" pitchFamily="18" charset="0"/>
                        </a:rPr>
                        <a:t>3</a:t>
                      </a:r>
                    </a:p>
                  </a:txBody>
                  <a:tcPr/>
                </a:tc>
                <a:tc>
                  <a:txBody>
                    <a:bodyPr/>
                    <a:lstStyle/>
                    <a:p>
                      <a:pPr algn="ctr">
                        <a:buNone/>
                      </a:pPr>
                      <a:r>
                        <a:rPr lang="zh-CN" altLang="en-US" b="1"/>
                        <a:t>完成第五章总结</a:t>
                      </a:r>
                    </a:p>
                  </a:txBody>
                  <a:tcPr anchor="ctr"/>
                </a:tc>
                <a:extLst>
                  <a:ext uri="{0D108BD9-81ED-4DB2-BD59-A6C34878D82A}">
                    <a16:rowId xmlns:a16="http://schemas.microsoft.com/office/drawing/2014/main" val="10003"/>
                  </a:ext>
                </a:extLst>
              </a:tr>
              <a:tr h="365760">
                <a:tc>
                  <a:txBody>
                    <a:bodyPr/>
                    <a:lstStyle/>
                    <a:p>
                      <a:pPr algn="ctr">
                        <a:buNone/>
                      </a:pPr>
                      <a:r>
                        <a:rPr lang="en-US" altLang="zh-CN" b="1">
                          <a:latin typeface="Times New Roman" panose="02020603050405020304" pitchFamily="18" charset="0"/>
                          <a:cs typeface="Times New Roman" panose="02020603050405020304" pitchFamily="18" charset="0"/>
                        </a:rPr>
                        <a:t>4</a:t>
                      </a:r>
                    </a:p>
                  </a:txBody>
                  <a:tcPr/>
                </a:tc>
                <a:tc>
                  <a:txBody>
                    <a:bodyPr/>
                    <a:lstStyle/>
                    <a:p>
                      <a:pPr algn="ctr">
                        <a:buNone/>
                      </a:pPr>
                      <a:r>
                        <a:rPr lang="zh-CN" altLang="en-US" b="1"/>
                        <a:t>参考文献标号排序</a:t>
                      </a:r>
                    </a:p>
                  </a:txBody>
                  <a:tcPr anchor="ctr"/>
                </a:tc>
                <a:extLst>
                  <a:ext uri="{0D108BD9-81ED-4DB2-BD59-A6C34878D82A}">
                    <a16:rowId xmlns:a16="http://schemas.microsoft.com/office/drawing/2014/main" val="10004"/>
                  </a:ext>
                </a:extLst>
              </a:tr>
              <a:tr h="356235">
                <a:tc>
                  <a:txBody>
                    <a:bodyPr/>
                    <a:lstStyle/>
                    <a:p>
                      <a:pPr algn="ctr">
                        <a:buNone/>
                      </a:pPr>
                      <a:r>
                        <a:rPr lang="en-US" altLang="zh-CN" b="1">
                          <a:latin typeface="Times New Roman" panose="02020603050405020304" pitchFamily="18" charset="0"/>
                          <a:cs typeface="Times New Roman" panose="02020603050405020304" pitchFamily="18" charset="0"/>
                        </a:rPr>
                        <a:t>5</a:t>
                      </a:r>
                    </a:p>
                  </a:txBody>
                  <a:tcPr/>
                </a:tc>
                <a:tc>
                  <a:txBody>
                    <a:bodyPr/>
                    <a:lstStyle/>
                    <a:p>
                      <a:pPr algn="ctr">
                        <a:buNone/>
                      </a:pPr>
                      <a:r>
                        <a:rPr lang="zh-CN" altLang="en-US" b="1"/>
                        <a:t>核对格式、错别字等</a:t>
                      </a:r>
                    </a:p>
                  </a:txBody>
                  <a:tcPr anchor="ct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封底"/>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0"/>
            <a:ext cx="9144000" cy="628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bwMode="auto">
          <a:xfrm>
            <a:off x="539750" y="2492375"/>
            <a:ext cx="8064500" cy="1223963"/>
          </a:xfrm>
          <a:prstGeom prst="rect">
            <a:avLst/>
          </a:prstGeom>
          <a:noFill/>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lnSpc>
                <a:spcPct val="150000"/>
              </a:lnSpc>
              <a:buFontTx/>
              <a:buNone/>
              <a:defRPr/>
            </a:pPr>
            <a:r>
              <a:rPr lang="zh-CN" altLang="en-US" sz="4000" b="1" kern="0" dirty="0">
                <a:latin typeface="Times New Roman" panose="02020603050405020304" pitchFamily="18" charset="0"/>
                <a:ea typeface="华文中宋" panose="02010600040101010101" pitchFamily="2" charset="-122"/>
                <a:cs typeface="Times New Roman" panose="02020603050405020304" pitchFamily="18" charset="0"/>
              </a:rPr>
              <a:t>谢谢聆听！</a:t>
            </a:r>
            <a:endParaRPr lang="en-US" altLang="zh-CN" sz="4000" b="1" kern="0"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研究背景及研究现状</a:t>
            </a:r>
            <a:endParaRPr lang="en-US" altLang="zh-CN">
              <a:effectLst/>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8195" name="Rectangle 2"/>
          <p:cNvSpPr txBox="1">
            <a:spLocks noChangeArrowheads="1"/>
          </p:cNvSpPr>
          <p:nvPr/>
        </p:nvSpPr>
        <p:spPr bwMode="auto">
          <a:xfrm>
            <a:off x="395605" y="981075"/>
            <a:ext cx="8280400" cy="724535"/>
          </a:xfrm>
          <a:prstGeom prst="rect">
            <a:avLst/>
          </a:prstGeom>
          <a:noFill/>
          <a:ln>
            <a:noFill/>
          </a:ln>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defRPr/>
            </a:pPr>
            <a:r>
              <a:rPr lang="zh-CN" altLang="en-US" sz="2400" b="1" dirty="0">
                <a:latin typeface="华文中宋" panose="02010600040101010101" pitchFamily="2" charset="-122"/>
                <a:ea typeface="华文中宋" panose="02010600040101010101" pitchFamily="2" charset="-122"/>
                <a:cs typeface="Times New Roman" panose="02020603050405020304" pitchFamily="18" charset="0"/>
              </a:rPr>
              <a:t>论文研究背景</a:t>
            </a:r>
            <a:endParaRPr lang="en-US" altLang="zh-CN" sz="2600" b="1" dirty="0">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spcBef>
                <a:spcPct val="20000"/>
              </a:spcBef>
              <a:defRPr/>
            </a:pP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     </a:t>
            </a:r>
            <a:endParaRPr lang="zh-CN" altLang="en-US" sz="20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6" name="文本框 25"/>
          <p:cNvSpPr txBox="1"/>
          <p:nvPr/>
        </p:nvSpPr>
        <p:spPr>
          <a:xfrm>
            <a:off x="659130" y="4509135"/>
            <a:ext cx="7940040" cy="1753235"/>
          </a:xfrm>
          <a:prstGeom prst="rect">
            <a:avLst/>
          </a:prstGeom>
          <a:noFill/>
          <a:ln w="9525">
            <a:noFill/>
          </a:ln>
        </p:spPr>
        <p:txBody>
          <a:bodyPr wrap="square">
            <a:spAutoFit/>
          </a:bodyPr>
          <a:lstStyle/>
          <a:p>
            <a:pPr latinLnBrk="0">
              <a:lnSpc>
                <a:spcPct val="150000"/>
              </a:lnSpc>
              <a:buNone/>
            </a:pPr>
            <a:r>
              <a:rPr lang="en-US" altLang="zh-CN" dirty="0">
                <a:latin typeface="Arial" panose="020B0604020202020204" pitchFamily="34" charset="0"/>
                <a:ea typeface="华文中宋" panose="02010600040101010101" pitchFamily="2" charset="-122"/>
              </a:rPr>
              <a:t>       </a:t>
            </a:r>
            <a:r>
              <a:rPr lang="zh-CN" altLang="en-US" dirty="0">
                <a:latin typeface="Arial" panose="020B0604020202020204" pitchFamily="34" charset="0"/>
                <a:ea typeface="华文中宋" panose="02010600040101010101" pitchFamily="2" charset="-122"/>
              </a:rPr>
              <a:t>面向</a:t>
            </a:r>
            <a:r>
              <a:rPr lang="zh-CN" altLang="en-US" dirty="0">
                <a:solidFill>
                  <a:srgbClr val="FF0000"/>
                </a:solidFill>
                <a:latin typeface="Arial" panose="020B0604020202020204" pitchFamily="34" charset="0"/>
                <a:ea typeface="华文中宋" panose="02010600040101010101" pitchFamily="2" charset="-122"/>
              </a:rPr>
              <a:t>交通精细化控制需求</a:t>
            </a:r>
            <a:r>
              <a:rPr lang="zh-CN" altLang="en-US" dirty="0">
                <a:latin typeface="Arial" panose="020B0604020202020204" pitchFamily="34" charset="0"/>
                <a:ea typeface="华文中宋" panose="02010600040101010101" pitchFamily="2" charset="-122"/>
              </a:rPr>
              <a:t>设计，基于传统</a:t>
            </a:r>
            <a:r>
              <a:rPr lang="zh-CN" altLang="en-US" dirty="0">
                <a:solidFill>
                  <a:srgbClr val="FF0000"/>
                </a:solidFill>
                <a:latin typeface="Arial" panose="020B0604020202020204" pitchFamily="34" charset="0"/>
                <a:ea typeface="华文中宋" panose="02010600040101010101" pitchFamily="2" charset="-122"/>
              </a:rPr>
              <a:t>干道感应绿波协调信号控制方法</a:t>
            </a:r>
            <a:r>
              <a:rPr lang="zh-CN" altLang="en-US" dirty="0">
                <a:latin typeface="Arial" panose="020B0604020202020204" pitchFamily="34" charset="0"/>
                <a:ea typeface="华文中宋" panose="02010600040101010101" pitchFamily="2" charset="-122"/>
              </a:rPr>
              <a:t>研究展开，融合</a:t>
            </a:r>
            <a:r>
              <a:rPr lang="zh-CN" altLang="en-US" dirty="0">
                <a:solidFill>
                  <a:srgbClr val="FF0000"/>
                </a:solidFill>
                <a:latin typeface="Arial" panose="020B0604020202020204" pitchFamily="34" charset="0"/>
                <a:ea typeface="华文中宋" panose="02010600040101010101" pitchFamily="2" charset="-122"/>
              </a:rPr>
              <a:t>车联网技术</a:t>
            </a:r>
            <a:r>
              <a:rPr lang="zh-CN" altLang="en-US" dirty="0">
                <a:latin typeface="Arial" panose="020B0604020202020204" pitchFamily="34" charset="0"/>
                <a:ea typeface="华文中宋" panose="02010600040101010101" pitchFamily="2" charset="-122"/>
              </a:rPr>
              <a:t>探究感应绿波协调控制的优化拓展空间。分析不同的干道感应绿波协调控制模式，研究不同模式下配时参数、控制流程的设计方法</a:t>
            </a:r>
            <a:endParaRPr lang="zh-CN" altLang="en-US" dirty="0">
              <a:solidFill>
                <a:srgbClr val="C00000"/>
              </a:solidFill>
              <a:latin typeface="Arial" panose="020B0604020202020204" pitchFamily="34" charset="0"/>
              <a:ea typeface="Times New Roman" panose="02020603050405020304" pitchFamily="18" charset="0"/>
            </a:endParaRPr>
          </a:p>
        </p:txBody>
      </p:sp>
      <p:pic>
        <p:nvPicPr>
          <p:cNvPr id="8" name="图片 7"/>
          <p:cNvPicPr>
            <a:picLocks noChangeAspect="1"/>
          </p:cNvPicPr>
          <p:nvPr/>
        </p:nvPicPr>
        <p:blipFill>
          <a:blip r:embed="rId4"/>
          <a:stretch>
            <a:fillRect/>
          </a:stretch>
        </p:blipFill>
        <p:spPr>
          <a:xfrm>
            <a:off x="539750" y="1688465"/>
            <a:ext cx="2366010" cy="1704340"/>
          </a:xfrm>
          <a:prstGeom prst="rect">
            <a:avLst/>
          </a:prstGeom>
        </p:spPr>
      </p:pic>
      <p:pic>
        <p:nvPicPr>
          <p:cNvPr id="11" name="图片 10"/>
          <p:cNvPicPr>
            <a:picLocks noChangeAspect="1"/>
          </p:cNvPicPr>
          <p:nvPr>
            <p:custDataLst>
              <p:tags r:id="rId1"/>
            </p:custDataLst>
          </p:nvPr>
        </p:nvPicPr>
        <p:blipFill>
          <a:blip r:embed="rId5"/>
          <a:stretch>
            <a:fillRect/>
          </a:stretch>
        </p:blipFill>
        <p:spPr>
          <a:xfrm>
            <a:off x="6058535" y="1700530"/>
            <a:ext cx="2540635" cy="1704975"/>
          </a:xfrm>
          <a:prstGeom prst="rect">
            <a:avLst/>
          </a:prstGeom>
        </p:spPr>
      </p:pic>
      <p:sp>
        <p:nvSpPr>
          <p:cNvPr id="13" name="文本框 12"/>
          <p:cNvSpPr txBox="1"/>
          <p:nvPr/>
        </p:nvSpPr>
        <p:spPr>
          <a:xfrm>
            <a:off x="468630" y="3573145"/>
            <a:ext cx="2489200" cy="368300"/>
          </a:xfrm>
          <a:prstGeom prst="rect">
            <a:avLst/>
          </a:prstGeom>
          <a:noFill/>
          <a:ln w="9525">
            <a:noFill/>
          </a:ln>
        </p:spPr>
        <p:txBody>
          <a:bodyPr wrap="square">
            <a:spAutoFit/>
          </a:bodyPr>
          <a:lstStyle/>
          <a:p>
            <a:pPr>
              <a:buNone/>
            </a:pPr>
            <a:r>
              <a:rPr lang="zh-CN" altLang="en-US" dirty="0">
                <a:latin typeface="Arial" panose="020B0604020202020204" pitchFamily="34" charset="0"/>
                <a:ea typeface="华文中宋" panose="02010600040101010101" pitchFamily="2" charset="-122"/>
              </a:rPr>
              <a:t>城市交通优化需求增加</a:t>
            </a:r>
            <a:endParaRPr lang="zh-CN" altLang="en-US" dirty="0">
              <a:solidFill>
                <a:srgbClr val="C00000"/>
              </a:solidFill>
              <a:latin typeface="Arial" panose="020B0604020202020204" pitchFamily="34" charset="0"/>
              <a:ea typeface="Times New Roman" panose="02020603050405020304" pitchFamily="18" charset="0"/>
            </a:endParaRPr>
          </a:p>
        </p:txBody>
      </p:sp>
      <p:sp>
        <p:nvSpPr>
          <p:cNvPr id="14" name="文本框 13"/>
          <p:cNvSpPr txBox="1"/>
          <p:nvPr/>
        </p:nvSpPr>
        <p:spPr>
          <a:xfrm>
            <a:off x="6109335" y="3573145"/>
            <a:ext cx="2566670" cy="368300"/>
          </a:xfrm>
          <a:prstGeom prst="rect">
            <a:avLst/>
          </a:prstGeom>
          <a:noFill/>
          <a:ln w="9525">
            <a:noFill/>
          </a:ln>
        </p:spPr>
        <p:txBody>
          <a:bodyPr wrap="square">
            <a:spAutoFit/>
          </a:bodyPr>
          <a:lstStyle/>
          <a:p>
            <a:pPr>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5G</a:t>
            </a:r>
            <a:r>
              <a:rPr lang="zh-CN" altLang="en-US" dirty="0">
                <a:latin typeface="Arial" panose="020B0604020202020204" pitchFamily="34" charset="0"/>
                <a:ea typeface="华文中宋" panose="02010600040101010101" pitchFamily="2" charset="-122"/>
              </a:rPr>
              <a:t>车联网技术持续发展</a:t>
            </a:r>
            <a:endParaRPr lang="zh-CN" altLang="en-US" dirty="0">
              <a:solidFill>
                <a:srgbClr val="C00000"/>
              </a:solidFill>
              <a:latin typeface="Arial" panose="020B0604020202020204" pitchFamily="34" charset="0"/>
              <a:ea typeface="Times New Roman" panose="02020603050405020304" pitchFamily="18" charset="0"/>
            </a:endParaRPr>
          </a:p>
        </p:txBody>
      </p:sp>
      <p:sp>
        <p:nvSpPr>
          <p:cNvPr id="15" name="文本框 14"/>
          <p:cNvSpPr txBox="1"/>
          <p:nvPr/>
        </p:nvSpPr>
        <p:spPr>
          <a:xfrm>
            <a:off x="3347720" y="3573145"/>
            <a:ext cx="2555240" cy="368300"/>
          </a:xfrm>
          <a:prstGeom prst="rect">
            <a:avLst/>
          </a:prstGeom>
          <a:noFill/>
          <a:ln w="9525">
            <a:noFill/>
          </a:ln>
        </p:spPr>
        <p:txBody>
          <a:bodyPr wrap="square">
            <a:spAutoFit/>
          </a:bodyPr>
          <a:lstStyle/>
          <a:p>
            <a:pPr>
              <a:buNone/>
            </a:pPr>
            <a:r>
              <a:rPr lang="zh-CN" altLang="en-US" dirty="0">
                <a:latin typeface="Arial" panose="020B0604020202020204" pitchFamily="34" charset="0"/>
                <a:ea typeface="华文中宋" panose="02010600040101010101" pitchFamily="2" charset="-122"/>
              </a:rPr>
              <a:t>感应控制技术趋于成熟</a:t>
            </a:r>
            <a:endParaRPr lang="zh-CN" altLang="en-US" dirty="0">
              <a:solidFill>
                <a:srgbClr val="C00000"/>
              </a:solidFill>
              <a:latin typeface="Arial" panose="020B0604020202020204" pitchFamily="34" charset="0"/>
              <a:ea typeface="Times New Roman" panose="02020603050405020304" pitchFamily="18" charset="0"/>
            </a:endParaRPr>
          </a:p>
        </p:txBody>
      </p:sp>
      <p:sp>
        <p:nvSpPr>
          <p:cNvPr id="16" name="箭头: 下 13"/>
          <p:cNvSpPr/>
          <p:nvPr/>
        </p:nvSpPr>
        <p:spPr>
          <a:xfrm>
            <a:off x="4363720" y="4044950"/>
            <a:ext cx="530225" cy="464820"/>
          </a:xfrm>
          <a:prstGeom prst="downArrow">
            <a:avLst/>
          </a:prstGeom>
          <a:solidFill>
            <a:schemeClr val="accent6">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华文中宋" panose="02010600040101010101" pitchFamily="2" charset="-122"/>
              <a:ea typeface="华文中宋" panose="02010600040101010101" pitchFamily="2" charset="-122"/>
              <a:cs typeface="+mn-cs"/>
            </a:endParaRPr>
          </a:p>
        </p:txBody>
      </p:sp>
      <p:pic>
        <p:nvPicPr>
          <p:cNvPr id="100" name="图片 99"/>
          <p:cNvPicPr/>
          <p:nvPr/>
        </p:nvPicPr>
        <p:blipFill>
          <a:blip r:embed="rId6"/>
          <a:stretch>
            <a:fillRect/>
          </a:stretch>
        </p:blipFill>
        <p:spPr>
          <a:xfrm>
            <a:off x="3420110" y="1681480"/>
            <a:ext cx="2390775" cy="172466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研究背景及研究现状</a:t>
            </a:r>
            <a:endParaRPr lang="en-US" altLang="zh-CN">
              <a:effectLst/>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8195" name="Rectangle 2"/>
          <p:cNvSpPr txBox="1">
            <a:spLocks noChangeArrowheads="1"/>
          </p:cNvSpPr>
          <p:nvPr/>
        </p:nvSpPr>
        <p:spPr bwMode="auto">
          <a:xfrm>
            <a:off x="395605" y="981075"/>
            <a:ext cx="8280400" cy="724535"/>
          </a:xfrm>
          <a:prstGeom prst="rect">
            <a:avLst/>
          </a:prstGeom>
          <a:noFill/>
          <a:ln>
            <a:noFill/>
          </a:ln>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defRPr/>
            </a:pPr>
            <a:r>
              <a:rPr lang="zh-CN" altLang="en-US" sz="2400" b="1" dirty="0">
                <a:latin typeface="华文中宋" panose="02010600040101010101" pitchFamily="2" charset="-122"/>
                <a:ea typeface="华文中宋" panose="02010600040101010101" pitchFamily="2" charset="-122"/>
                <a:cs typeface="Times New Roman" panose="02020603050405020304" pitchFamily="18" charset="0"/>
              </a:rPr>
              <a:t>论文研究现状</a:t>
            </a:r>
            <a:endParaRPr lang="en-US" altLang="zh-CN" sz="2600" b="1" dirty="0">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spcBef>
                <a:spcPct val="20000"/>
              </a:spcBef>
              <a:defRPr/>
            </a:pP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     </a:t>
            </a:r>
            <a:endParaRPr lang="zh-CN" altLang="en-US" sz="20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5" name="文本框 14"/>
          <p:cNvSpPr txBox="1"/>
          <p:nvPr/>
        </p:nvSpPr>
        <p:spPr>
          <a:xfrm>
            <a:off x="313690" y="1556385"/>
            <a:ext cx="8516620" cy="1845310"/>
          </a:xfrm>
          <a:prstGeom prst="rect">
            <a:avLst/>
          </a:prstGeom>
          <a:noFill/>
          <a:ln w="9525">
            <a:noFill/>
          </a:ln>
        </p:spPr>
        <p:txBody>
          <a:bodyPr wrap="square">
            <a:spAutoFit/>
          </a:bodyPr>
          <a:lstStyle/>
          <a:p>
            <a:pPr>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Arial" panose="020B0604020202020204" pitchFamily="34" charset="0"/>
                <a:ea typeface="华文中宋" panose="02010600040101010101" pitchFamily="2" charset="-122"/>
              </a:rPr>
              <a:t>干道感应协调控制</a:t>
            </a:r>
          </a:p>
          <a:p>
            <a:pPr marL="0" indent="284480" latinLnBrk="0">
              <a:buFont typeface="Wingdings" panose="05000000000000000000" charset="0"/>
              <a:buChar char="Ø"/>
            </a:pPr>
            <a:r>
              <a:rPr lang="zh-CN" altLang="en-US" sz="1600" dirty="0">
                <a:latin typeface="宋体" panose="02010600030101010101" pitchFamily="2" charset="-122"/>
                <a:cs typeface="宋体" panose="02010600030101010101" pitchFamily="2" charset="-122"/>
              </a:rPr>
              <a:t>2015 年，美国运输研究协会（Transportation Research Board, TRB）对干道系统的感应式协调信号控制进行了深入细致的研究，包括协调控制过程中基础信号周期时长、基础绿信比时间、强制绿灯切断时刻、相位差和系统时间参考点等基础配时参数的建议取值方法。</a:t>
            </a:r>
          </a:p>
          <a:p>
            <a:pPr marL="0" indent="284480" latinLnBrk="0">
              <a:buFont typeface="Wingdings" panose="05000000000000000000" charset="0"/>
              <a:buChar char="Ø"/>
            </a:pPr>
            <a:r>
              <a:rPr lang="zh-CN" altLang="en-US" sz="1600" dirty="0">
                <a:latin typeface="宋体" panose="02010600030101010101" pitchFamily="2" charset="-122"/>
                <a:cs typeface="宋体" panose="02010600030101010101" pitchFamily="2" charset="-122"/>
              </a:rPr>
              <a:t>章琨使用连续N个信号周期作为一个生成背景方案的步距，利用上个步距计算下一步距的期望基础绿灯时间，建立了考虑BRT优先的感应协调控制模型。</a:t>
            </a:r>
          </a:p>
          <a:p>
            <a:pPr marL="285750" indent="-285750">
              <a:buNone/>
            </a:pPr>
            <a:endParaRPr lang="zh-CN" altLang="en-US" sz="1600" dirty="0">
              <a:latin typeface="宋体" panose="02010600030101010101" pitchFamily="2" charset="-122"/>
              <a:cs typeface="宋体" panose="02010600030101010101" pitchFamily="2" charset="-122"/>
            </a:endParaRPr>
          </a:p>
        </p:txBody>
      </p:sp>
      <p:sp>
        <p:nvSpPr>
          <p:cNvPr id="2" name="文本框 1"/>
          <p:cNvSpPr txBox="1"/>
          <p:nvPr/>
        </p:nvSpPr>
        <p:spPr>
          <a:xfrm>
            <a:off x="277495" y="3068955"/>
            <a:ext cx="8516620" cy="1845310"/>
          </a:xfrm>
          <a:prstGeom prst="rect">
            <a:avLst/>
          </a:prstGeom>
          <a:noFill/>
          <a:ln w="9525">
            <a:noFill/>
          </a:ln>
        </p:spPr>
        <p:txBody>
          <a:bodyPr wrap="square">
            <a:spAutoFit/>
          </a:bodyPr>
          <a:lstStyle/>
          <a:p>
            <a:pPr>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Arial" panose="020B0604020202020204" pitchFamily="34" charset="0"/>
                <a:ea typeface="华文中宋" panose="02010600040101010101" pitchFamily="2" charset="-122"/>
              </a:rPr>
              <a:t>联网条件下的信号优化</a:t>
            </a:r>
          </a:p>
          <a:p>
            <a:pPr marL="0" indent="284480" latinLnBrk="0">
              <a:buFont typeface="Wingdings" panose="05000000000000000000" charset="0"/>
              <a:buChar char="Ø"/>
            </a:pPr>
            <a:r>
              <a:rPr lang="zh-CN" altLang="en-US" sz="1600" dirty="0">
                <a:latin typeface="宋体" panose="02010600030101010101" pitchFamily="2" charset="-122"/>
                <a:cs typeface="宋体" panose="02010600030101010101" pitchFamily="2" charset="-122"/>
              </a:rPr>
              <a:t>Goodall等提出了一种用于信号控制预测的微观仿真算法（PMSA）。算法从网联车辆的位置、方向和速度等信息入手，利用微观仿真模型预测未来交通状况，该算法考虑了多个未装备通信设备车辆的状态。</a:t>
            </a:r>
          </a:p>
          <a:p>
            <a:pPr marL="0" indent="284480" latinLnBrk="0">
              <a:buFont typeface="Wingdings" panose="05000000000000000000" charset="0"/>
              <a:buChar char="Ø"/>
            </a:pPr>
            <a:r>
              <a:rPr lang="zh-CN" altLang="en-US" sz="1600" dirty="0">
                <a:latin typeface="宋体" panose="02010600030101010101" pitchFamily="2" charset="-122"/>
                <a:cs typeface="宋体" panose="02010600030101010101" pitchFamily="2" charset="-122"/>
              </a:rPr>
              <a:t>Chen等通过对车速的动态引导，根据联网系统反馈的车辆数据信息动态调整干道信号配时，从而有效降低停车延误时间。</a:t>
            </a:r>
          </a:p>
          <a:p>
            <a:pPr marL="285750" indent="-285750">
              <a:buNone/>
            </a:pPr>
            <a:endParaRPr lang="zh-CN" altLang="en-US" sz="1600" dirty="0">
              <a:latin typeface="宋体" panose="02010600030101010101" pitchFamily="2" charset="-122"/>
              <a:cs typeface="宋体" panose="02010600030101010101" pitchFamily="2" charset="-122"/>
            </a:endParaRPr>
          </a:p>
        </p:txBody>
      </p:sp>
      <p:sp>
        <p:nvSpPr>
          <p:cNvPr id="3" name="文本框 2"/>
          <p:cNvSpPr txBox="1"/>
          <p:nvPr/>
        </p:nvSpPr>
        <p:spPr>
          <a:xfrm>
            <a:off x="278130" y="4580890"/>
            <a:ext cx="8516620" cy="1845310"/>
          </a:xfrm>
          <a:prstGeom prst="rect">
            <a:avLst/>
          </a:prstGeom>
          <a:noFill/>
          <a:ln w="9525">
            <a:noFill/>
          </a:ln>
        </p:spPr>
        <p:txBody>
          <a:bodyPr wrap="square">
            <a:spAutoFit/>
          </a:bodyPr>
          <a:lstStyle/>
          <a:p>
            <a:pPr>
              <a:buNone/>
            </a:pP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3</a:t>
            </a:r>
            <a:r>
              <a:rPr lang="zh-CN" altLang="en-US" dirty="0">
                <a:latin typeface="Times New Roman" panose="02020603050405020304" pitchFamily="18" charset="0"/>
                <a:ea typeface="华文中宋" panose="02010600040101010101" pitchFamily="2" charset="-122"/>
                <a:cs typeface="Times New Roman" panose="02020603050405020304" pitchFamily="18" charset="0"/>
              </a:rPr>
              <a:t>、</a:t>
            </a:r>
            <a:r>
              <a:rPr lang="zh-CN" altLang="en-US" dirty="0">
                <a:latin typeface="Arial" panose="020B0604020202020204" pitchFamily="34" charset="0"/>
                <a:ea typeface="华文中宋" panose="02010600040101010101" pitchFamily="2" charset="-122"/>
              </a:rPr>
              <a:t>信号方案的过渡方法</a:t>
            </a:r>
          </a:p>
          <a:p>
            <a:pPr marL="0" indent="284480" latinLnBrk="0">
              <a:buFont typeface="Wingdings" panose="05000000000000000000" charset="0"/>
              <a:buChar char="Ø"/>
            </a:pPr>
            <a:r>
              <a:rPr lang="zh-CN" altLang="en-US" sz="1600" dirty="0">
                <a:latin typeface="宋体" panose="02010600030101010101" pitchFamily="2" charset="-122"/>
                <a:cs typeface="宋体" panose="02010600030101010101" pitchFamily="2" charset="-122"/>
              </a:rPr>
              <a:t>卢凯等针对各交叉口过渡信号周期的允许取值范围,利用交叉口相位差调整比例的极小极大原理,提出了单周期对称调节过渡算法与N周期加权调节过渡算法。</a:t>
            </a:r>
          </a:p>
          <a:p>
            <a:pPr marL="0" indent="284480" latinLnBrk="0">
              <a:buFont typeface="Wingdings" panose="05000000000000000000" charset="0"/>
              <a:buChar char="Ø"/>
            </a:pPr>
            <a:r>
              <a:rPr lang="zh-CN" altLang="en-US" sz="1600" dirty="0">
                <a:latin typeface="宋体" panose="02010600030101010101" pitchFamily="2" charset="-122"/>
                <a:cs typeface="宋体" panose="02010600030101010101" pitchFamily="2" charset="-122"/>
              </a:rPr>
              <a:t>Pohlmann等研究了路网中不同协调关系对过渡方法的作用影响,针对分时段与自适应两种交通信号控制方式进行了仿真分析,研究发现在上述两种控制方式下Smooth法比Dwell法具有更好的过渡效果。</a:t>
            </a:r>
          </a:p>
          <a:p>
            <a:pPr marL="285750" indent="-285750">
              <a:buNone/>
            </a:pPr>
            <a:endParaRPr lang="zh-CN" altLang="en-US" sz="1600" dirty="0">
              <a:latin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研究内容及论文框架</a:t>
            </a:r>
            <a:endParaRPr lang="en-US" altLang="zh-CN">
              <a:effectLst/>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8195" name="Rectangle 2"/>
          <p:cNvSpPr txBox="1">
            <a:spLocks noChangeArrowheads="1"/>
          </p:cNvSpPr>
          <p:nvPr/>
        </p:nvSpPr>
        <p:spPr bwMode="auto">
          <a:xfrm>
            <a:off x="395605" y="981075"/>
            <a:ext cx="8280400" cy="724535"/>
          </a:xfrm>
          <a:prstGeom prst="rect">
            <a:avLst/>
          </a:prstGeom>
          <a:noFill/>
          <a:ln>
            <a:noFill/>
          </a:ln>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defRPr/>
            </a:pPr>
            <a:r>
              <a:rPr lang="zh-CN" altLang="en-US" sz="2400" b="1" dirty="0">
                <a:latin typeface="华文中宋" panose="02010600040101010101" pitchFamily="2" charset="-122"/>
                <a:ea typeface="华文中宋" panose="02010600040101010101" pitchFamily="2" charset="-122"/>
                <a:cs typeface="Times New Roman" panose="02020603050405020304" pitchFamily="18" charset="0"/>
              </a:rPr>
              <a:t>论文主要研究内容</a:t>
            </a:r>
            <a:endParaRPr lang="en-US" altLang="zh-CN" sz="2600" b="1" dirty="0">
              <a:latin typeface="华文中宋" panose="02010600040101010101" pitchFamily="2" charset="-122"/>
              <a:ea typeface="华文中宋" panose="02010600040101010101" pitchFamily="2" charset="-122"/>
              <a:cs typeface="Times New Roman" panose="02020603050405020304" pitchFamily="18" charset="0"/>
            </a:endParaRPr>
          </a:p>
          <a:p>
            <a:pPr>
              <a:lnSpc>
                <a:spcPct val="150000"/>
              </a:lnSpc>
              <a:spcBef>
                <a:spcPct val="20000"/>
              </a:spcBef>
              <a:defRPr/>
            </a:pPr>
            <a:r>
              <a:rPr lang="zh-CN" altLang="en-US" sz="2400" dirty="0">
                <a:latin typeface="华文中宋" panose="02010600040101010101" pitchFamily="2" charset="-122"/>
                <a:ea typeface="华文中宋" panose="02010600040101010101" pitchFamily="2" charset="-122"/>
                <a:cs typeface="Times New Roman" panose="02020603050405020304" pitchFamily="18" charset="0"/>
              </a:rPr>
              <a:t>     </a:t>
            </a:r>
            <a:endParaRPr lang="zh-CN" altLang="en-US" sz="20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5"/>
          <a:srcRect l="8338" t="3475" r="8870" b="3381"/>
          <a:stretch>
            <a:fillRect/>
          </a:stretch>
        </p:blipFill>
        <p:spPr>
          <a:xfrm>
            <a:off x="581660" y="3964305"/>
            <a:ext cx="2221865" cy="1631950"/>
          </a:xfrm>
          <a:prstGeom prst="rect">
            <a:avLst/>
          </a:prstGeom>
        </p:spPr>
      </p:pic>
      <p:pic>
        <p:nvPicPr>
          <p:cNvPr id="10" name="图片 9"/>
          <p:cNvPicPr>
            <a:picLocks noChangeAspect="1"/>
          </p:cNvPicPr>
          <p:nvPr/>
        </p:nvPicPr>
        <p:blipFill>
          <a:blip r:embed="rId6"/>
          <a:srcRect l="3210" r="5087"/>
          <a:stretch>
            <a:fillRect/>
          </a:stretch>
        </p:blipFill>
        <p:spPr>
          <a:xfrm>
            <a:off x="3420110" y="3978275"/>
            <a:ext cx="2203450" cy="1604010"/>
          </a:xfrm>
          <a:prstGeom prst="rect">
            <a:avLst/>
          </a:prstGeom>
        </p:spPr>
      </p:pic>
      <p:sp>
        <p:nvSpPr>
          <p:cNvPr id="9" name="文本框 8"/>
          <p:cNvSpPr txBox="1"/>
          <p:nvPr/>
        </p:nvSpPr>
        <p:spPr>
          <a:xfrm>
            <a:off x="284480" y="1628775"/>
            <a:ext cx="2816225" cy="2045335"/>
          </a:xfrm>
          <a:prstGeom prst="rect">
            <a:avLst/>
          </a:prstGeom>
          <a:noFill/>
        </p:spPr>
        <p:txBody>
          <a:bodyPr wrap="square" rtlCol="0">
            <a:spAutoFit/>
          </a:bodyPr>
          <a:lstStyle/>
          <a:p>
            <a:pPr marL="285750" indent="-285750" latinLnBrk="0">
              <a:lnSpc>
                <a:spcPct val="150000"/>
              </a:lnSpc>
              <a:spcAft>
                <a:spcPts val="1800"/>
              </a:spcAft>
              <a:buFont typeface="Wingdings" panose="05000000000000000000" charset="0"/>
              <a:buChar char="l"/>
            </a:pPr>
            <a:r>
              <a:rPr lang="zh-CN" altLang="en-US" sz="1600" b="1">
                <a:solidFill>
                  <a:srgbClr val="FF0000"/>
                </a:solidFill>
                <a:latin typeface="华文中宋" panose="02010600040101010101" pitchFamily="2" charset="-122"/>
                <a:ea typeface="华文中宋" panose="02010600040101010101" pitchFamily="2" charset="-122"/>
              </a:rPr>
              <a:t>第二章</a:t>
            </a:r>
            <a:r>
              <a:rPr lang="en-US" altLang="zh-CN" sz="1600" b="1">
                <a:solidFill>
                  <a:srgbClr val="FF0000"/>
                </a:solidFill>
                <a:latin typeface="华文中宋" panose="02010600040101010101" pitchFamily="2" charset="-122"/>
                <a:ea typeface="华文中宋" panose="02010600040101010101" pitchFamily="2" charset="-122"/>
              </a:rPr>
              <a:t> </a:t>
            </a:r>
            <a:r>
              <a:rPr lang="zh-CN" altLang="en-US" sz="1600" b="1">
                <a:solidFill>
                  <a:srgbClr val="FF0000"/>
                </a:solidFill>
                <a:latin typeface="华文中宋" panose="02010600040101010101" pitchFamily="2" charset="-122"/>
                <a:ea typeface="华文中宋" panose="02010600040101010101" pitchFamily="2" charset="-122"/>
              </a:rPr>
              <a:t>非联网模式</a:t>
            </a:r>
            <a:r>
              <a:rPr lang="en-US" altLang="zh-CN" sz="1600" b="1">
                <a:solidFill>
                  <a:srgbClr val="FF0000"/>
                </a:solidFill>
                <a:latin typeface="华文中宋" panose="02010600040101010101" pitchFamily="2" charset="-122"/>
                <a:ea typeface="华文中宋" panose="02010600040101010101" pitchFamily="2" charset="-122"/>
              </a:rPr>
              <a:t>的</a:t>
            </a:r>
            <a:r>
              <a:rPr lang="zh-CN" altLang="en-US" sz="1600" b="1">
                <a:solidFill>
                  <a:srgbClr val="FF0000"/>
                </a:solidFill>
                <a:latin typeface="华文中宋" panose="02010600040101010101" pitchFamily="2" charset="-122"/>
                <a:ea typeface="华文中宋" panose="02010600040101010101" pitchFamily="2" charset="-122"/>
              </a:rPr>
              <a:t>感应绿波协调</a:t>
            </a:r>
            <a:r>
              <a:rPr lang="en-US" altLang="zh-CN" sz="1600" b="1">
                <a:solidFill>
                  <a:srgbClr val="FF0000"/>
                </a:solidFill>
                <a:latin typeface="华文中宋" panose="02010600040101010101" pitchFamily="2" charset="-122"/>
                <a:ea typeface="华文中宋" panose="02010600040101010101" pitchFamily="2" charset="-122"/>
              </a:rPr>
              <a:t>信号控制方法</a:t>
            </a:r>
          </a:p>
          <a:p>
            <a:pPr marL="285750" indent="-285750">
              <a:buFont typeface="Wingdings" panose="05000000000000000000" charset="0"/>
              <a:buChar char="Ø"/>
            </a:pPr>
            <a:r>
              <a:rPr lang="zh-CN" altLang="en-US" sz="1600" b="1"/>
              <a:t>非联网环境下</a:t>
            </a:r>
          </a:p>
          <a:p>
            <a:pPr marL="285750" indent="-285750">
              <a:buFont typeface="Wingdings" panose="05000000000000000000" charset="0"/>
              <a:buChar char="Ø"/>
            </a:pPr>
            <a:r>
              <a:rPr lang="zh-CN" altLang="en-US" sz="1600" b="1"/>
              <a:t>基于传统车检器（线圈、地磁、雷达）</a:t>
            </a:r>
          </a:p>
          <a:p>
            <a:pPr marL="285750" indent="-285750">
              <a:buFont typeface="Wingdings" panose="05000000000000000000" charset="0"/>
              <a:buChar char="Ø"/>
            </a:pPr>
            <a:r>
              <a:rPr lang="zh-CN" altLang="en-US" sz="1600" b="1"/>
              <a:t>车路交互程度低</a:t>
            </a:r>
          </a:p>
        </p:txBody>
      </p:sp>
      <p:pic>
        <p:nvPicPr>
          <p:cNvPr id="100" name="图片 99"/>
          <p:cNvPicPr/>
          <p:nvPr/>
        </p:nvPicPr>
        <p:blipFill>
          <a:blip r:embed="rId7"/>
          <a:srcRect l="11789" r="12140"/>
          <a:stretch>
            <a:fillRect/>
          </a:stretch>
        </p:blipFill>
        <p:spPr>
          <a:xfrm>
            <a:off x="6335395" y="3975100"/>
            <a:ext cx="2511425" cy="1607820"/>
          </a:xfrm>
          <a:prstGeom prst="rect">
            <a:avLst/>
          </a:prstGeom>
          <a:noFill/>
          <a:ln w="9525">
            <a:noFill/>
          </a:ln>
        </p:spPr>
      </p:pic>
      <p:sp>
        <p:nvSpPr>
          <p:cNvPr id="4" name="文本框 3"/>
          <p:cNvSpPr txBox="1"/>
          <p:nvPr/>
        </p:nvSpPr>
        <p:spPr>
          <a:xfrm>
            <a:off x="3058795" y="1628775"/>
            <a:ext cx="3026410" cy="1799590"/>
          </a:xfrm>
          <a:prstGeom prst="rect">
            <a:avLst/>
          </a:prstGeom>
          <a:noFill/>
        </p:spPr>
        <p:txBody>
          <a:bodyPr wrap="square" rtlCol="0">
            <a:spAutoFit/>
          </a:bodyPr>
          <a:lstStyle/>
          <a:p>
            <a:pPr marL="285750" indent="-285750" latinLnBrk="0">
              <a:lnSpc>
                <a:spcPct val="150000"/>
              </a:lnSpc>
              <a:spcAft>
                <a:spcPts val="1800"/>
              </a:spcAft>
              <a:buFont typeface="Wingdings" panose="05000000000000000000" charset="0"/>
              <a:buChar char="l"/>
            </a:pPr>
            <a:r>
              <a:rPr lang="zh-CN" altLang="en-US" sz="1600" b="1">
                <a:solidFill>
                  <a:srgbClr val="FF0000"/>
                </a:solidFill>
                <a:latin typeface="华文中宋" panose="02010600040101010101" pitchFamily="2" charset="-122"/>
                <a:ea typeface="华文中宋" panose="02010600040101010101" pitchFamily="2" charset="-122"/>
              </a:rPr>
              <a:t>第三章</a:t>
            </a:r>
            <a:r>
              <a:rPr lang="en-US" altLang="zh-CN" sz="1600" b="1">
                <a:solidFill>
                  <a:srgbClr val="FF0000"/>
                </a:solidFill>
                <a:latin typeface="华文中宋" panose="02010600040101010101" pitchFamily="2" charset="-122"/>
                <a:ea typeface="华文中宋" panose="02010600040101010101" pitchFamily="2" charset="-122"/>
              </a:rPr>
              <a:t> </a:t>
            </a:r>
            <a:r>
              <a:rPr lang="zh-CN" altLang="en-US" sz="1600" b="1">
                <a:solidFill>
                  <a:srgbClr val="FF0000"/>
                </a:solidFill>
                <a:latin typeface="华文中宋" panose="02010600040101010101" pitchFamily="2" charset="-122"/>
                <a:ea typeface="华文中宋" panose="02010600040101010101" pitchFamily="2" charset="-122"/>
                <a:sym typeface="+mn-ea"/>
              </a:rPr>
              <a:t>联网模式</a:t>
            </a:r>
            <a:r>
              <a:rPr lang="en-US" altLang="zh-CN" sz="1600" b="1">
                <a:solidFill>
                  <a:srgbClr val="FF0000"/>
                </a:solidFill>
                <a:latin typeface="华文中宋" panose="02010600040101010101" pitchFamily="2" charset="-122"/>
                <a:ea typeface="华文中宋" panose="02010600040101010101" pitchFamily="2" charset="-122"/>
                <a:sym typeface="+mn-ea"/>
              </a:rPr>
              <a:t>的</a:t>
            </a:r>
            <a:r>
              <a:rPr lang="zh-CN" altLang="en-US" sz="1600" b="1">
                <a:solidFill>
                  <a:srgbClr val="FF0000"/>
                </a:solidFill>
                <a:latin typeface="华文中宋" panose="02010600040101010101" pitchFamily="2" charset="-122"/>
                <a:ea typeface="华文中宋" panose="02010600040101010101" pitchFamily="2" charset="-122"/>
                <a:sym typeface="+mn-ea"/>
              </a:rPr>
              <a:t>感应绿波协调</a:t>
            </a:r>
            <a:r>
              <a:rPr lang="en-US" altLang="zh-CN" sz="1600" b="1">
                <a:solidFill>
                  <a:srgbClr val="FF0000"/>
                </a:solidFill>
                <a:latin typeface="华文中宋" panose="02010600040101010101" pitchFamily="2" charset="-122"/>
                <a:ea typeface="华文中宋" panose="02010600040101010101" pitchFamily="2" charset="-122"/>
                <a:sym typeface="+mn-ea"/>
              </a:rPr>
              <a:t>信号控制方法</a:t>
            </a:r>
            <a:endParaRPr lang="zh-CN" altLang="en-US" sz="1600" b="1">
              <a:solidFill>
                <a:srgbClr val="FF0000"/>
              </a:solidFill>
              <a:latin typeface="华文中宋" panose="02010600040101010101" pitchFamily="2" charset="-122"/>
              <a:ea typeface="华文中宋" panose="02010600040101010101" pitchFamily="2" charset="-122"/>
            </a:endParaRPr>
          </a:p>
          <a:p>
            <a:pPr marL="285750" indent="-285750">
              <a:buFont typeface="Wingdings" panose="05000000000000000000" charset="0"/>
              <a:buChar char="Ø"/>
            </a:pPr>
            <a:r>
              <a:rPr lang="en-US" altLang="zh-CN" sz="1600" b="1"/>
              <a:t>V2X</a:t>
            </a:r>
            <a:r>
              <a:rPr lang="zh-CN" altLang="en-US" sz="1600" b="1"/>
              <a:t>车联网环境下</a:t>
            </a:r>
          </a:p>
          <a:p>
            <a:pPr marL="285750" indent="-285750">
              <a:buFont typeface="Wingdings" panose="05000000000000000000" charset="0"/>
              <a:buChar char="Ø"/>
            </a:pPr>
            <a:r>
              <a:rPr lang="zh-CN" altLang="en-US" sz="1600" b="1"/>
              <a:t>基于</a:t>
            </a:r>
            <a:r>
              <a:rPr lang="en-US" altLang="zh-CN" sz="1600" b="1"/>
              <a:t>OBU</a:t>
            </a:r>
            <a:r>
              <a:rPr lang="zh-CN" altLang="en-US" sz="1600" b="1"/>
              <a:t>车载单元检测</a:t>
            </a:r>
            <a:endParaRPr lang="en-US" altLang="zh-CN" sz="1600" b="1"/>
          </a:p>
          <a:p>
            <a:pPr marL="285750" indent="-285750">
              <a:buFont typeface="Wingdings" panose="05000000000000000000" charset="0"/>
              <a:buChar char="Ø"/>
            </a:pPr>
            <a:r>
              <a:rPr lang="zh-CN" altLang="en-US" sz="1600" b="1"/>
              <a:t>车路交互程度高</a:t>
            </a:r>
          </a:p>
        </p:txBody>
      </p:sp>
      <p:sp>
        <p:nvSpPr>
          <p:cNvPr id="6" name="文本框 5"/>
          <p:cNvSpPr txBox="1"/>
          <p:nvPr/>
        </p:nvSpPr>
        <p:spPr>
          <a:xfrm>
            <a:off x="5941060" y="1628775"/>
            <a:ext cx="3300730" cy="1799590"/>
          </a:xfrm>
          <a:prstGeom prst="rect">
            <a:avLst/>
          </a:prstGeom>
          <a:noFill/>
        </p:spPr>
        <p:txBody>
          <a:bodyPr wrap="square" rtlCol="0">
            <a:spAutoFit/>
          </a:bodyPr>
          <a:lstStyle/>
          <a:p>
            <a:pPr marL="285750" indent="-285750" latinLnBrk="0">
              <a:lnSpc>
                <a:spcPct val="150000"/>
              </a:lnSpc>
              <a:spcAft>
                <a:spcPts val="1800"/>
              </a:spcAft>
              <a:buFont typeface="Wingdings" panose="05000000000000000000" charset="0"/>
              <a:buChar char="l"/>
            </a:pPr>
            <a:r>
              <a:rPr lang="zh-CN" altLang="en-US" sz="1600" b="1">
                <a:solidFill>
                  <a:srgbClr val="FF0000"/>
                </a:solidFill>
                <a:latin typeface="华文中宋" panose="02010600040101010101" pitchFamily="2" charset="-122"/>
                <a:ea typeface="华文中宋" panose="02010600040101010101" pitchFamily="2" charset="-122"/>
              </a:rPr>
              <a:t>第四章</a:t>
            </a:r>
            <a:r>
              <a:rPr lang="en-US" altLang="zh-CN" sz="1600" b="1">
                <a:solidFill>
                  <a:srgbClr val="FF0000"/>
                </a:solidFill>
                <a:latin typeface="华文中宋" panose="02010600040101010101" pitchFamily="2" charset="-122"/>
                <a:ea typeface="华文中宋" panose="02010600040101010101" pitchFamily="2" charset="-122"/>
              </a:rPr>
              <a:t> </a:t>
            </a:r>
            <a:r>
              <a:rPr lang="zh-CN" altLang="en-US" sz="1600" b="1">
                <a:solidFill>
                  <a:srgbClr val="FF0000"/>
                </a:solidFill>
                <a:latin typeface="华文中宋" panose="02010600040101010101" pitchFamily="2" charset="-122"/>
                <a:ea typeface="华文中宋" panose="02010600040101010101" pitchFamily="2" charset="-122"/>
              </a:rPr>
              <a:t>面向感应绿波协调控制的背景信号方案过渡方法</a:t>
            </a:r>
            <a:endParaRPr lang="zh-CN" altLang="en-US" sz="1600" b="1">
              <a:latin typeface="微软雅黑" panose="020B0503020204020204" pitchFamily="34" charset="-122"/>
              <a:ea typeface="微软雅黑" panose="020B0503020204020204" pitchFamily="34" charset="-122"/>
            </a:endParaRPr>
          </a:p>
          <a:p>
            <a:pPr marL="285750" indent="-285750">
              <a:buFont typeface="Wingdings" panose="05000000000000000000" charset="0"/>
              <a:buChar char="Ø"/>
            </a:pPr>
            <a:r>
              <a:rPr lang="zh-CN" sz="1600" b="1"/>
              <a:t>方案下发流程</a:t>
            </a:r>
            <a:endParaRPr lang="zh-CN" altLang="en-US" sz="1600" b="1"/>
          </a:p>
          <a:p>
            <a:pPr marL="285750" indent="-285750">
              <a:buFont typeface="Wingdings" panose="05000000000000000000" charset="0"/>
              <a:buChar char="Ø"/>
            </a:pPr>
            <a:r>
              <a:rPr lang="zh-CN" sz="1600" b="1"/>
              <a:t>背景方案切换逻辑</a:t>
            </a:r>
          </a:p>
          <a:p>
            <a:pPr marL="285750" indent="-285750">
              <a:buFont typeface="Wingdings" panose="05000000000000000000" charset="0"/>
              <a:buChar char="Ø"/>
            </a:pPr>
            <a:r>
              <a:rPr lang="zh-CN" altLang="en-US" sz="1600" b="1"/>
              <a:t>不同模式过渡方式异同</a:t>
            </a:r>
          </a:p>
        </p:txBody>
      </p:sp>
      <p:pic>
        <p:nvPicPr>
          <p:cNvPr id="2" name="图片 1"/>
          <p:cNvPicPr>
            <a:picLocks noChangeAspect="1"/>
          </p:cNvPicPr>
          <p:nvPr>
            <p:custDataLst>
              <p:tags r:id="rId2"/>
            </p:custDataLst>
          </p:nvPr>
        </p:nvPicPr>
        <p:blipFill>
          <a:blip r:embed="rId5"/>
          <a:srcRect l="8338" t="3475" r="8870" b="3381"/>
          <a:stretch>
            <a:fillRect/>
          </a:stretch>
        </p:blipFill>
        <p:spPr>
          <a:xfrm>
            <a:off x="529590" y="3924300"/>
            <a:ext cx="2326005" cy="1708785"/>
          </a:xfrm>
          <a:prstGeom prst="rect">
            <a:avLst/>
          </a:prstGeom>
        </p:spPr>
      </p:pic>
      <p:pic>
        <p:nvPicPr>
          <p:cNvPr id="3" name="图片 2"/>
          <p:cNvPicPr>
            <a:picLocks noChangeAspect="1"/>
          </p:cNvPicPr>
          <p:nvPr/>
        </p:nvPicPr>
        <p:blipFill>
          <a:blip r:embed="rId6"/>
          <a:srcRect l="3210" r="5087"/>
          <a:stretch>
            <a:fillRect/>
          </a:stretch>
        </p:blipFill>
        <p:spPr>
          <a:xfrm>
            <a:off x="3382645" y="3912235"/>
            <a:ext cx="2306955" cy="1679575"/>
          </a:xfrm>
          <a:prstGeom prst="rect">
            <a:avLst/>
          </a:prstGeom>
        </p:spPr>
      </p:pic>
      <p:pic>
        <p:nvPicPr>
          <p:cNvPr id="7" name="图片 6"/>
          <p:cNvPicPr/>
          <p:nvPr/>
        </p:nvPicPr>
        <p:blipFill>
          <a:blip r:embed="rId7"/>
          <a:srcRect l="11789" r="12140"/>
          <a:stretch>
            <a:fillRect/>
          </a:stretch>
        </p:blipFill>
        <p:spPr>
          <a:xfrm>
            <a:off x="6268085" y="3912235"/>
            <a:ext cx="2630170" cy="168402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研究内容及论文框架</a:t>
            </a:r>
            <a:endParaRPr lang="zh-CN" altLang="en-US">
              <a:effectLst/>
              <a:ea typeface="华文中宋" panose="02010600040101010101" pitchFamily="2" charset="-122"/>
            </a:endParaRPr>
          </a:p>
        </p:txBody>
      </p:sp>
      <p:sp>
        <p:nvSpPr>
          <p:cNvPr id="12" name="文本框 11"/>
          <p:cNvSpPr txBox="1"/>
          <p:nvPr/>
        </p:nvSpPr>
        <p:spPr>
          <a:xfrm>
            <a:off x="5581650" y="5960110"/>
            <a:ext cx="1941195" cy="275590"/>
          </a:xfrm>
          <a:prstGeom prst="rect">
            <a:avLst/>
          </a:prstGeom>
          <a:noFill/>
          <a:ln w="9525">
            <a:noFill/>
          </a:ln>
        </p:spPr>
        <p:txBody>
          <a:bodyPr wrap="square">
            <a:spAutoFit/>
          </a:bodyPr>
          <a:lstStyle/>
          <a:p>
            <a:pPr marL="0" indent="0"/>
            <a:r>
              <a:rPr lang="zh-CN" sz="1200" b="1">
                <a:ea typeface="宋体" panose="02010600030101010101" pitchFamily="2" charset="-122"/>
              </a:rPr>
              <a:t>图</a:t>
            </a:r>
            <a:r>
              <a:rPr lang="en-US" sz="1200" b="1">
                <a:latin typeface="Times New Roman" panose="02020603050405020304" pitchFamily="18" charset="0"/>
                <a:ea typeface="宋体" panose="02010600030101010101" pitchFamily="2" charset="-122"/>
              </a:rPr>
              <a:t>1-1 </a:t>
            </a:r>
            <a:r>
              <a:rPr lang="zh-CN" sz="1200" b="1">
                <a:ea typeface="宋体" panose="02010600030101010101" pitchFamily="2" charset="-122"/>
              </a:rPr>
              <a:t>研究技术路线图</a:t>
            </a:r>
            <a:endParaRPr lang="zh-CN" altLang="en-US" sz="1200" b="1">
              <a:ea typeface="宋体" panose="02010600030101010101" pitchFamily="2" charset="-122"/>
            </a:endParaRPr>
          </a:p>
        </p:txBody>
      </p:sp>
      <p:sp>
        <p:nvSpPr>
          <p:cNvPr id="13" name="文本框 12"/>
          <p:cNvSpPr txBox="1"/>
          <p:nvPr/>
        </p:nvSpPr>
        <p:spPr>
          <a:xfrm>
            <a:off x="1706245" y="5949315"/>
            <a:ext cx="1941195" cy="275590"/>
          </a:xfrm>
          <a:prstGeom prst="rect">
            <a:avLst/>
          </a:prstGeom>
          <a:noFill/>
          <a:ln w="9525">
            <a:noFill/>
          </a:ln>
        </p:spPr>
        <p:txBody>
          <a:bodyPr wrap="square">
            <a:spAutoFit/>
          </a:bodyPr>
          <a:lstStyle/>
          <a:p>
            <a:pPr marL="0" indent="0" algn="ctr"/>
            <a:r>
              <a:rPr lang="zh-CN" altLang="en-US" sz="1200" b="1">
                <a:ea typeface="宋体" panose="02010600030101010101" pitchFamily="2" charset="-122"/>
              </a:rPr>
              <a:t>论文目录</a:t>
            </a:r>
          </a:p>
        </p:txBody>
      </p:sp>
      <p:pic>
        <p:nvPicPr>
          <p:cNvPr id="4" name="图片 3"/>
          <p:cNvPicPr>
            <a:picLocks noChangeAspect="1"/>
          </p:cNvPicPr>
          <p:nvPr>
            <p:custDataLst>
              <p:tags r:id="rId1"/>
            </p:custDataLst>
          </p:nvPr>
        </p:nvPicPr>
        <p:blipFill>
          <a:blip r:embed="rId5"/>
          <a:stretch>
            <a:fillRect/>
          </a:stretch>
        </p:blipFill>
        <p:spPr>
          <a:xfrm>
            <a:off x="1066165" y="1085850"/>
            <a:ext cx="3250565" cy="4874260"/>
          </a:xfrm>
          <a:prstGeom prst="rect">
            <a:avLst/>
          </a:prstGeom>
        </p:spPr>
      </p:pic>
      <p:pic>
        <p:nvPicPr>
          <p:cNvPr id="2" name="图片 1"/>
          <p:cNvPicPr>
            <a:picLocks noChangeAspect="1"/>
          </p:cNvPicPr>
          <p:nvPr>
            <p:custDataLst>
              <p:tags r:id="rId2"/>
            </p:custDataLst>
          </p:nvPr>
        </p:nvPicPr>
        <p:blipFill>
          <a:blip r:embed="rId6"/>
          <a:stretch>
            <a:fillRect/>
          </a:stretch>
        </p:blipFill>
        <p:spPr>
          <a:xfrm>
            <a:off x="4932045" y="1329690"/>
            <a:ext cx="3240000" cy="46196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057859" y="960438"/>
            <a:ext cx="6740948" cy="58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第二章 非联网模式的感应绿波协调信号控制方法</a:t>
            </a:r>
          </a:p>
        </p:txBody>
      </p:sp>
      <p:sp>
        <p:nvSpPr>
          <p:cNvPr id="100" name="文本框 99"/>
          <p:cNvSpPr txBox="1"/>
          <p:nvPr/>
        </p:nvSpPr>
        <p:spPr>
          <a:xfrm>
            <a:off x="426085" y="1556385"/>
            <a:ext cx="8004810" cy="1337945"/>
          </a:xfrm>
          <a:prstGeom prst="rect">
            <a:avLst/>
          </a:prstGeom>
          <a:noFill/>
          <a:ln w="9525">
            <a:noFill/>
          </a:ln>
        </p:spPr>
        <p:txBody>
          <a:bodyPr wrap="square">
            <a:spAutoFit/>
          </a:bodyPr>
          <a:lstStyle/>
          <a:p>
            <a:pPr marL="0" indent="0" latinLnBrk="0">
              <a:lnSpc>
                <a:spcPct val="150000"/>
              </a:lnSpc>
            </a:pPr>
            <a:r>
              <a:rPr lang="en-US" altLang="zh-CN" sz="1800">
                <a:latin typeface="华文中宋" panose="02010600040101010101" pitchFamily="2" charset="-122"/>
                <a:ea typeface="华文中宋" panose="02010600040101010101" pitchFamily="2" charset="-122"/>
              </a:rPr>
              <a:t>      </a:t>
            </a:r>
            <a:r>
              <a:rPr lang="zh-CN" sz="1800">
                <a:latin typeface="华文中宋" panose="02010600040101010101" pitchFamily="2" charset="-122"/>
                <a:ea typeface="华文中宋" panose="02010600040101010101" pitchFamily="2" charset="-122"/>
              </a:rPr>
              <a:t>本章从单点感应控制原理和干道感应绿波协调控制原理出发，分析了协调相位与非协调相位之间的让行关系，研究了感应绿波协调控制信号参数的优化空间，提出了一种基于可变公共信号周期的干道感应绿波协调控制方法。</a:t>
            </a:r>
            <a:endParaRPr lang="zh-CN" altLang="en-US" sz="1800">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3"/>
          <a:stretch>
            <a:fillRect/>
          </a:stretch>
        </p:blipFill>
        <p:spPr>
          <a:xfrm>
            <a:off x="511175" y="2853055"/>
            <a:ext cx="3446780" cy="1680845"/>
          </a:xfrm>
          <a:prstGeom prst="rect">
            <a:avLst/>
          </a:prstGeom>
        </p:spPr>
      </p:pic>
      <p:pic>
        <p:nvPicPr>
          <p:cNvPr id="3" name="图片 2"/>
          <p:cNvPicPr>
            <a:picLocks noChangeAspect="1"/>
          </p:cNvPicPr>
          <p:nvPr/>
        </p:nvPicPr>
        <p:blipFill>
          <a:blip r:embed="rId4"/>
          <a:stretch>
            <a:fillRect/>
          </a:stretch>
        </p:blipFill>
        <p:spPr>
          <a:xfrm>
            <a:off x="511175" y="4747260"/>
            <a:ext cx="3370580" cy="1109980"/>
          </a:xfrm>
          <a:prstGeom prst="rect">
            <a:avLst/>
          </a:prstGeom>
        </p:spPr>
      </p:pic>
      <p:pic>
        <p:nvPicPr>
          <p:cNvPr id="4" name="图片 3"/>
          <p:cNvPicPr>
            <a:picLocks noChangeAspect="1"/>
          </p:cNvPicPr>
          <p:nvPr/>
        </p:nvPicPr>
        <p:blipFill>
          <a:blip r:embed="rId5"/>
          <a:stretch>
            <a:fillRect/>
          </a:stretch>
        </p:blipFill>
        <p:spPr>
          <a:xfrm>
            <a:off x="4223385" y="2838450"/>
            <a:ext cx="4364990" cy="3018155"/>
          </a:xfrm>
          <a:prstGeom prst="rect">
            <a:avLst/>
          </a:prstGeom>
        </p:spPr>
      </p:pic>
      <p:sp>
        <p:nvSpPr>
          <p:cNvPr id="5" name="文本框 4"/>
          <p:cNvSpPr txBox="1"/>
          <p:nvPr/>
        </p:nvSpPr>
        <p:spPr>
          <a:xfrm>
            <a:off x="622935" y="5899785"/>
            <a:ext cx="3223260" cy="275590"/>
          </a:xfrm>
          <a:prstGeom prst="rect">
            <a:avLst/>
          </a:prstGeom>
          <a:noFill/>
          <a:ln w="9525">
            <a:noFill/>
          </a:ln>
        </p:spPr>
        <p:txBody>
          <a:bodyPr wrap="square">
            <a:spAutoFit/>
          </a:bodyPr>
          <a:lstStyle/>
          <a:p>
            <a:pPr marL="0" indent="127000" algn="ctr"/>
            <a:r>
              <a:rPr lang="zh-CN" sz="1200" b="1">
                <a:latin typeface="Times New Roman" panose="02020603050405020304" pitchFamily="18" charset="0"/>
                <a:ea typeface="宋体" panose="02010600030101010101" pitchFamily="2" charset="-122"/>
              </a:rPr>
              <a:t>图</a:t>
            </a:r>
            <a:r>
              <a:rPr lang="en-US" sz="1200" b="1">
                <a:latin typeface="Times New Roman" panose="02020603050405020304" pitchFamily="18" charset="0"/>
                <a:ea typeface="宋体" panose="02010600030101010101" pitchFamily="2" charset="-122"/>
              </a:rPr>
              <a:t>2-5 </a:t>
            </a:r>
            <a:r>
              <a:rPr lang="zh-CN" altLang="en-US" sz="1200" b="1">
                <a:latin typeface="Times New Roman" panose="02020603050405020304" pitchFamily="18" charset="0"/>
                <a:ea typeface="宋体" panose="02010600030101010101" pitchFamily="2" charset="-122"/>
              </a:rPr>
              <a:t>感应</a:t>
            </a:r>
            <a:r>
              <a:rPr lang="zh-CN" sz="1200" b="1">
                <a:latin typeface="Times New Roman" panose="02020603050405020304" pitchFamily="18" charset="0"/>
                <a:ea typeface="宋体" panose="02010600030101010101" pitchFamily="2" charset="-122"/>
              </a:rPr>
              <a:t>绿波协调控制原理</a:t>
            </a:r>
            <a:endParaRPr lang="zh-CN" altLang="en-US" sz="1200" b="1">
              <a:latin typeface="Times New Roman" panose="02020603050405020304" pitchFamily="18" charset="0"/>
              <a:ea typeface="宋体" panose="02010600030101010101" pitchFamily="2" charset="-122"/>
            </a:endParaRPr>
          </a:p>
        </p:txBody>
      </p:sp>
      <p:sp>
        <p:nvSpPr>
          <p:cNvPr id="6" name="文本框 5"/>
          <p:cNvSpPr txBox="1"/>
          <p:nvPr/>
        </p:nvSpPr>
        <p:spPr>
          <a:xfrm>
            <a:off x="755650" y="4429125"/>
            <a:ext cx="3050540" cy="275590"/>
          </a:xfrm>
          <a:prstGeom prst="rect">
            <a:avLst/>
          </a:prstGeom>
          <a:noFill/>
          <a:ln w="9525">
            <a:noFill/>
          </a:ln>
        </p:spPr>
        <p:txBody>
          <a:bodyPr wrap="square">
            <a:spAutoFit/>
          </a:bodyPr>
          <a:lstStyle/>
          <a:p>
            <a:pPr marL="0" indent="304800" algn="ctr"/>
            <a:r>
              <a:rPr lang="zh-CN" sz="1200" b="1">
                <a:latin typeface="Times New Roman" panose="02020603050405020304" pitchFamily="18" charset="0"/>
                <a:ea typeface="宋体" panose="02010600030101010101" pitchFamily="2" charset="-122"/>
              </a:rPr>
              <a:t>图</a:t>
            </a:r>
            <a:r>
              <a:rPr lang="en-US" sz="1200" b="1">
                <a:latin typeface="Times New Roman" panose="02020603050405020304" pitchFamily="18" charset="0"/>
                <a:ea typeface="宋体" panose="02010600030101010101" pitchFamily="2" charset="-122"/>
              </a:rPr>
              <a:t>2-1 </a:t>
            </a:r>
            <a:r>
              <a:rPr lang="zh-CN" sz="1200" b="1">
                <a:latin typeface="Times New Roman" panose="02020603050405020304" pitchFamily="18" charset="0"/>
                <a:ea typeface="宋体" panose="02010600030101010101" pitchFamily="2" charset="-122"/>
              </a:rPr>
              <a:t>感应控制原理</a:t>
            </a:r>
            <a:endParaRPr lang="zh-CN" altLang="en-US" sz="1200" b="1">
              <a:latin typeface="Times New Roman" panose="02020603050405020304" pitchFamily="18" charset="0"/>
              <a:ea typeface="宋体" panose="02010600030101010101" pitchFamily="2" charset="-122"/>
            </a:endParaRPr>
          </a:p>
        </p:txBody>
      </p:sp>
      <p:sp>
        <p:nvSpPr>
          <p:cNvPr id="7" name="文本框 6"/>
          <p:cNvSpPr txBox="1"/>
          <p:nvPr/>
        </p:nvSpPr>
        <p:spPr>
          <a:xfrm>
            <a:off x="4572000" y="5899785"/>
            <a:ext cx="3196590" cy="275590"/>
          </a:xfrm>
          <a:prstGeom prst="rect">
            <a:avLst/>
          </a:prstGeom>
          <a:noFill/>
          <a:ln w="9525">
            <a:noFill/>
          </a:ln>
        </p:spPr>
        <p:txBody>
          <a:bodyPr wrap="square">
            <a:spAutoFit/>
          </a:bodyPr>
          <a:lstStyle/>
          <a:p>
            <a:pPr marL="0" indent="0" algn="ctr"/>
            <a:r>
              <a:rPr lang="zh-CN" sz="1200" b="1">
                <a:solidFill>
                  <a:srgbClr val="000000"/>
                </a:solidFill>
                <a:cs typeface="楷体_GB2312" charset="0"/>
              </a:rPr>
              <a:t>图</a:t>
            </a:r>
            <a:r>
              <a:rPr lang="en-US" sz="1200" b="1">
                <a:solidFill>
                  <a:srgbClr val="000000"/>
                </a:solidFill>
                <a:latin typeface="Times New Roman" panose="02020603050405020304" pitchFamily="18" charset="0"/>
                <a:cs typeface="楷体_GB2312" charset="0"/>
              </a:rPr>
              <a:t>2-6 </a:t>
            </a:r>
            <a:r>
              <a:rPr lang="zh-CN" sz="1200" b="1">
                <a:solidFill>
                  <a:srgbClr val="000000"/>
                </a:solidFill>
                <a:cs typeface="楷体_GB2312" charset="0"/>
              </a:rPr>
              <a:t>固定信号周期感应控制原理</a:t>
            </a:r>
            <a:endParaRPr lang="zh-CN" altLang="en-US" sz="1200" b="1">
              <a:solidFill>
                <a:srgbClr val="000000"/>
              </a:solidFill>
              <a:cs typeface="楷体_GB2312"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397794" y="960438"/>
            <a:ext cx="60610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2.2.2 可变信号周期的干道感应协调控制分析</a:t>
            </a:r>
          </a:p>
        </p:txBody>
      </p:sp>
      <p:pic>
        <p:nvPicPr>
          <p:cNvPr id="11" name="图片 10"/>
          <p:cNvPicPr>
            <a:picLocks noChangeAspect="1"/>
          </p:cNvPicPr>
          <p:nvPr/>
        </p:nvPicPr>
        <p:blipFill>
          <a:blip r:embed="rId4"/>
          <a:stretch>
            <a:fillRect/>
          </a:stretch>
        </p:blipFill>
        <p:spPr>
          <a:xfrm>
            <a:off x="683895" y="1664335"/>
            <a:ext cx="2432050" cy="1696720"/>
          </a:xfrm>
          <a:prstGeom prst="rect">
            <a:avLst/>
          </a:prstGeom>
        </p:spPr>
      </p:pic>
      <p:pic>
        <p:nvPicPr>
          <p:cNvPr id="12" name="图片 11"/>
          <p:cNvPicPr>
            <a:picLocks noChangeAspect="1"/>
          </p:cNvPicPr>
          <p:nvPr/>
        </p:nvPicPr>
        <p:blipFill>
          <a:blip r:embed="rId5"/>
          <a:stretch>
            <a:fillRect/>
          </a:stretch>
        </p:blipFill>
        <p:spPr>
          <a:xfrm>
            <a:off x="3275965" y="1657350"/>
            <a:ext cx="2432050" cy="1696720"/>
          </a:xfrm>
          <a:prstGeom prst="rect">
            <a:avLst/>
          </a:prstGeom>
        </p:spPr>
      </p:pic>
      <p:pic>
        <p:nvPicPr>
          <p:cNvPr id="13" name="图片 12"/>
          <p:cNvPicPr>
            <a:picLocks noChangeAspect="1"/>
          </p:cNvPicPr>
          <p:nvPr/>
        </p:nvPicPr>
        <p:blipFill>
          <a:blip r:embed="rId6"/>
          <a:stretch>
            <a:fillRect/>
          </a:stretch>
        </p:blipFill>
        <p:spPr>
          <a:xfrm>
            <a:off x="5868035" y="1655445"/>
            <a:ext cx="2432050" cy="1696720"/>
          </a:xfrm>
          <a:prstGeom prst="rect">
            <a:avLst/>
          </a:prstGeom>
        </p:spPr>
      </p:pic>
      <p:pic>
        <p:nvPicPr>
          <p:cNvPr id="14" name="图片 13"/>
          <p:cNvPicPr>
            <a:picLocks noChangeAspect="1"/>
          </p:cNvPicPr>
          <p:nvPr/>
        </p:nvPicPr>
        <p:blipFill>
          <a:blip r:embed="rId7"/>
          <a:stretch>
            <a:fillRect/>
          </a:stretch>
        </p:blipFill>
        <p:spPr>
          <a:xfrm>
            <a:off x="662305" y="3456305"/>
            <a:ext cx="2453640" cy="2223135"/>
          </a:xfrm>
          <a:prstGeom prst="rect">
            <a:avLst/>
          </a:prstGeom>
        </p:spPr>
      </p:pic>
      <p:pic>
        <p:nvPicPr>
          <p:cNvPr id="16" name="图片 15"/>
          <p:cNvPicPr>
            <a:picLocks noChangeAspect="1"/>
          </p:cNvPicPr>
          <p:nvPr/>
        </p:nvPicPr>
        <p:blipFill>
          <a:blip r:embed="rId8"/>
          <a:stretch>
            <a:fillRect/>
          </a:stretch>
        </p:blipFill>
        <p:spPr>
          <a:xfrm>
            <a:off x="5961380" y="3462655"/>
            <a:ext cx="2388235" cy="2303780"/>
          </a:xfrm>
          <a:prstGeom prst="rect">
            <a:avLst/>
          </a:prstGeom>
        </p:spPr>
      </p:pic>
      <p:pic>
        <p:nvPicPr>
          <p:cNvPr id="17" name="图片 16"/>
          <p:cNvPicPr>
            <a:picLocks noChangeAspect="1"/>
          </p:cNvPicPr>
          <p:nvPr>
            <p:custDataLst>
              <p:tags r:id="rId1"/>
            </p:custDataLst>
          </p:nvPr>
        </p:nvPicPr>
        <p:blipFill>
          <a:blip r:embed="rId9"/>
          <a:stretch>
            <a:fillRect/>
          </a:stretch>
        </p:blipFill>
        <p:spPr>
          <a:xfrm>
            <a:off x="3177540" y="3465830"/>
            <a:ext cx="2628265" cy="2298700"/>
          </a:xfrm>
          <a:prstGeom prst="rect">
            <a:avLst/>
          </a:prstGeom>
        </p:spPr>
      </p:pic>
      <p:sp>
        <p:nvSpPr>
          <p:cNvPr id="18" name="文本框 17"/>
          <p:cNvSpPr txBox="1"/>
          <p:nvPr/>
        </p:nvSpPr>
        <p:spPr>
          <a:xfrm>
            <a:off x="1442085" y="5876925"/>
            <a:ext cx="6259195" cy="275590"/>
          </a:xfrm>
          <a:prstGeom prst="rect">
            <a:avLst/>
          </a:prstGeom>
          <a:noFill/>
          <a:ln w="9525">
            <a:noFill/>
          </a:ln>
        </p:spPr>
        <p:txBody>
          <a:bodyPr wrap="square">
            <a:spAutoFit/>
          </a:bodyPr>
          <a:lstStyle/>
          <a:p>
            <a:pPr marL="0" indent="0"/>
            <a:r>
              <a:rPr lang="zh-CN" sz="1200" b="1">
                <a:ea typeface="宋体" panose="02010600030101010101" pitchFamily="2" charset="-122"/>
              </a:rPr>
              <a:t>图</a:t>
            </a:r>
            <a:r>
              <a:rPr lang="en-US" altLang="zh-CN" sz="1200" b="1">
                <a:ea typeface="宋体" panose="02010600030101010101" pitchFamily="2" charset="-122"/>
              </a:rPr>
              <a:t>2-6</a:t>
            </a:r>
            <a:r>
              <a:rPr lang="zh-CN" altLang="en-US" sz="1200" b="1">
                <a:ea typeface="宋体" panose="02010600030101010101" pitchFamily="2" charset="-122"/>
              </a:rPr>
              <a:t>至图</a:t>
            </a:r>
            <a:r>
              <a:rPr lang="en-US" altLang="zh-CN" sz="1200" b="1">
                <a:ea typeface="宋体" panose="02010600030101010101" pitchFamily="2" charset="-122"/>
              </a:rPr>
              <a:t>2-10  </a:t>
            </a:r>
            <a:r>
              <a:rPr lang="zh-CN" sz="1200" b="1">
                <a:ea typeface="宋体" panose="02010600030101010101" pitchFamily="2" charset="-122"/>
              </a:rPr>
              <a:t>交通流量增加</a:t>
            </a:r>
            <a:r>
              <a:rPr lang="en-US" altLang="zh-CN" sz="1200" b="1">
                <a:ea typeface="宋体" panose="02010600030101010101" pitchFamily="2" charset="-122"/>
              </a:rPr>
              <a:t>/</a:t>
            </a:r>
            <a:r>
              <a:rPr lang="zh-CN" sz="1200" b="1">
                <a:ea typeface="宋体" panose="02010600030101010101" pitchFamily="2" charset="-122"/>
              </a:rPr>
              <a:t>减少</a:t>
            </a:r>
            <a:r>
              <a:rPr lang="en-US" altLang="zh-CN" sz="1200" b="1">
                <a:ea typeface="宋体" panose="02010600030101010101" pitchFamily="2" charset="-122"/>
              </a:rPr>
              <a:t>/</a:t>
            </a:r>
            <a:r>
              <a:rPr lang="zh-CN" altLang="en-US" sz="1200" b="1">
                <a:ea typeface="宋体" panose="02010600030101010101" pitchFamily="2" charset="-122"/>
              </a:rPr>
              <a:t>波动变化</a:t>
            </a:r>
            <a:r>
              <a:rPr lang="zh-CN" sz="1200" b="1">
                <a:ea typeface="宋体" panose="02010600030101010101" pitchFamily="2" charset="-122"/>
              </a:rPr>
              <a:t>情况下不同信号周期优化方案的运行结果对比</a:t>
            </a:r>
            <a:endParaRPr lang="zh-CN" altLang="en-US" sz="1200" b="1">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华文中宋" panose="02010600040101010101" pitchFamily="2" charset="-122"/>
                <a:cs typeface="Times New Roman" panose="02020603050405020304" pitchFamily="18" charset="0"/>
                <a:sym typeface="+mn-ea"/>
              </a:rPr>
              <a:t>论文工作进展</a:t>
            </a:r>
            <a:endParaRPr lang="zh-CN" altLang="en-US">
              <a:effectLst/>
              <a:ea typeface="华文中宋" panose="02010600040101010101" pitchFamily="2" charset="-122"/>
            </a:endParaRPr>
          </a:p>
        </p:txBody>
      </p:sp>
      <p:sp>
        <p:nvSpPr>
          <p:cNvPr id="12295" name="矩形 4"/>
          <p:cNvSpPr>
            <a:spLocks noChangeArrowheads="1"/>
          </p:cNvSpPr>
          <p:nvPr/>
        </p:nvSpPr>
        <p:spPr bwMode="auto">
          <a:xfrm>
            <a:off x="1397794" y="960438"/>
            <a:ext cx="60610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20000"/>
              </a:spcBef>
            </a:pPr>
            <a:r>
              <a:rPr lang="zh-CN" altLang="en-US" sz="2400" b="1">
                <a:latin typeface="Times New Roman" panose="02020603050405020304" pitchFamily="18" charset="0"/>
                <a:ea typeface="华文中宋" panose="02010600040101010101" pitchFamily="2" charset="-122"/>
                <a:cs typeface="Times New Roman" panose="02020603050405020304" pitchFamily="18" charset="0"/>
              </a:rPr>
              <a:t>2.2.2 可变信号周期的干道感应协调控制分析</a:t>
            </a:r>
          </a:p>
        </p:txBody>
      </p:sp>
      <p:pic>
        <p:nvPicPr>
          <p:cNvPr id="2" name="图片 1"/>
          <p:cNvPicPr>
            <a:picLocks noChangeAspect="1"/>
          </p:cNvPicPr>
          <p:nvPr/>
        </p:nvPicPr>
        <p:blipFill>
          <a:blip r:embed="rId3"/>
          <a:stretch>
            <a:fillRect/>
          </a:stretch>
        </p:blipFill>
        <p:spPr>
          <a:xfrm>
            <a:off x="1116965" y="3933190"/>
            <a:ext cx="6847840" cy="2081530"/>
          </a:xfrm>
          <a:prstGeom prst="rect">
            <a:avLst/>
          </a:prstGeom>
        </p:spPr>
      </p:pic>
      <p:sp>
        <p:nvSpPr>
          <p:cNvPr id="100" name="文本框 99"/>
          <p:cNvSpPr txBox="1"/>
          <p:nvPr/>
        </p:nvSpPr>
        <p:spPr>
          <a:xfrm>
            <a:off x="2339340" y="6014720"/>
            <a:ext cx="4490085" cy="275590"/>
          </a:xfrm>
          <a:prstGeom prst="rect">
            <a:avLst/>
          </a:prstGeom>
          <a:noFill/>
          <a:ln w="9525">
            <a:noFill/>
          </a:ln>
        </p:spPr>
        <p:txBody>
          <a:bodyPr wrap="square">
            <a:spAutoFit/>
          </a:bodyPr>
          <a:lstStyle/>
          <a:p>
            <a:pPr marL="0" indent="0" algn="ctr"/>
            <a:r>
              <a:rPr lang="zh-CN" sz="1200" b="1">
                <a:solidFill>
                  <a:srgbClr val="000000"/>
                </a:solidFill>
                <a:ea typeface="宋体" panose="02010600030101010101" pitchFamily="2" charset="-122"/>
              </a:rPr>
              <a:t>图</a:t>
            </a:r>
            <a:r>
              <a:rPr lang="en-US" altLang="zh-CN" sz="1200" b="1">
                <a:solidFill>
                  <a:srgbClr val="000000"/>
                </a:solidFill>
                <a:latin typeface="Times New Roman" panose="02020603050405020304" pitchFamily="18" charset="0"/>
                <a:ea typeface="宋体" panose="02010600030101010101" pitchFamily="2" charset="-122"/>
                <a:cs typeface="Times New Roman" panose="02020603050405020304" pitchFamily="18" charset="0"/>
              </a:rPr>
              <a:t>2-12</a:t>
            </a:r>
            <a:r>
              <a:rPr lang="en-US" sz="1200" b="1">
                <a:solidFill>
                  <a:srgbClr val="000000"/>
                </a:solidFill>
                <a:latin typeface="宋体" panose="02010600030101010101" pitchFamily="2" charset="-122"/>
                <a:ea typeface="宋体" panose="02010600030101010101" pitchFamily="2" charset="-122"/>
              </a:rPr>
              <a:t> </a:t>
            </a:r>
            <a:r>
              <a:rPr lang="zh-CN" sz="1200" b="1">
                <a:solidFill>
                  <a:srgbClr val="000000"/>
                </a:solidFill>
                <a:ea typeface="宋体" panose="02010600030101010101" pitchFamily="2" charset="-122"/>
              </a:rPr>
              <a:t>干道公共信号周期更新原理与执行机制</a:t>
            </a:r>
            <a:endParaRPr lang="zh-CN" altLang="en-US" sz="1200" b="1">
              <a:solidFill>
                <a:srgbClr val="000000"/>
              </a:solidFill>
              <a:ea typeface="宋体" panose="02010600030101010101" pitchFamily="2" charset="-122"/>
            </a:endParaRPr>
          </a:p>
        </p:txBody>
      </p:sp>
      <p:pic>
        <p:nvPicPr>
          <p:cNvPr id="3" name="图片 2"/>
          <p:cNvPicPr>
            <a:picLocks noChangeAspect="1"/>
          </p:cNvPicPr>
          <p:nvPr/>
        </p:nvPicPr>
        <p:blipFill>
          <a:blip r:embed="rId4"/>
          <a:stretch>
            <a:fillRect/>
          </a:stretch>
        </p:blipFill>
        <p:spPr>
          <a:xfrm>
            <a:off x="683895" y="1701165"/>
            <a:ext cx="3225165" cy="458470"/>
          </a:xfrm>
          <a:prstGeom prst="rect">
            <a:avLst/>
          </a:prstGeom>
        </p:spPr>
      </p:pic>
      <p:pic>
        <p:nvPicPr>
          <p:cNvPr id="4" name="图片 3"/>
          <p:cNvPicPr>
            <a:picLocks noChangeAspect="1"/>
          </p:cNvPicPr>
          <p:nvPr/>
        </p:nvPicPr>
        <p:blipFill>
          <a:blip r:embed="rId5"/>
          <a:stretch>
            <a:fillRect/>
          </a:stretch>
        </p:blipFill>
        <p:spPr>
          <a:xfrm>
            <a:off x="683895" y="2205355"/>
            <a:ext cx="4502150" cy="403860"/>
          </a:xfrm>
          <a:prstGeom prst="rect">
            <a:avLst/>
          </a:prstGeom>
        </p:spPr>
      </p:pic>
      <p:pic>
        <p:nvPicPr>
          <p:cNvPr id="5" name="图片 4"/>
          <p:cNvPicPr>
            <a:picLocks noChangeAspect="1"/>
          </p:cNvPicPr>
          <p:nvPr/>
        </p:nvPicPr>
        <p:blipFill>
          <a:blip r:embed="rId6"/>
          <a:stretch>
            <a:fillRect/>
          </a:stretch>
        </p:blipFill>
        <p:spPr>
          <a:xfrm>
            <a:off x="683895" y="2637155"/>
            <a:ext cx="7713980" cy="464185"/>
          </a:xfrm>
          <a:prstGeom prst="rect">
            <a:avLst/>
          </a:prstGeom>
        </p:spPr>
      </p:pic>
      <p:pic>
        <p:nvPicPr>
          <p:cNvPr id="6" name="图片 5"/>
          <p:cNvPicPr>
            <a:picLocks noChangeAspect="1"/>
          </p:cNvPicPr>
          <p:nvPr/>
        </p:nvPicPr>
        <p:blipFill>
          <a:blip r:embed="rId7"/>
          <a:stretch>
            <a:fillRect/>
          </a:stretch>
        </p:blipFill>
        <p:spPr>
          <a:xfrm>
            <a:off x="5696585" y="1544955"/>
            <a:ext cx="2439035" cy="770255"/>
          </a:xfrm>
          <a:prstGeom prst="rect">
            <a:avLst/>
          </a:prstGeom>
        </p:spPr>
      </p:pic>
      <p:pic>
        <p:nvPicPr>
          <p:cNvPr id="7" name="图片 6"/>
          <p:cNvPicPr>
            <a:picLocks noChangeAspect="1"/>
          </p:cNvPicPr>
          <p:nvPr/>
        </p:nvPicPr>
        <p:blipFill>
          <a:blip r:embed="rId8"/>
          <a:stretch>
            <a:fillRect/>
          </a:stretch>
        </p:blipFill>
        <p:spPr>
          <a:xfrm>
            <a:off x="755015" y="2995295"/>
            <a:ext cx="3082290" cy="1193800"/>
          </a:xfrm>
          <a:prstGeom prst="rect">
            <a:avLst/>
          </a:prstGeom>
        </p:spPr>
      </p:pic>
      <p:sp>
        <p:nvSpPr>
          <p:cNvPr id="8" name="文本框 7"/>
          <p:cNvSpPr txBox="1"/>
          <p:nvPr/>
        </p:nvSpPr>
        <p:spPr>
          <a:xfrm>
            <a:off x="3707765" y="1791970"/>
            <a:ext cx="1031875" cy="275590"/>
          </a:xfrm>
          <a:prstGeom prst="rect">
            <a:avLst/>
          </a:prstGeom>
          <a:noFill/>
          <a:ln w="9525">
            <a:noFill/>
          </a:ln>
        </p:spPr>
        <p:txBody>
          <a:bodyPr wrap="square">
            <a:spAutoFit/>
          </a:bodyPr>
          <a:lstStyle/>
          <a:p>
            <a:pPr marL="0" indent="0" algn="ctr"/>
            <a:r>
              <a:rPr lang="zh-CN" sz="1200" b="1">
                <a:solidFill>
                  <a:srgbClr val="000000"/>
                </a:solidFill>
                <a:uFillTx/>
                <a:latin typeface="Times New Roman" panose="02020603050405020304" pitchFamily="18" charset="0"/>
                <a:ea typeface="宋体" panose="02010600030101010101" pitchFamily="2" charset="-122"/>
              </a:rPr>
              <a:t>式</a:t>
            </a:r>
            <a:r>
              <a:rPr lang="en-US" altLang="zh-CN" sz="1200" b="1">
                <a:solidFill>
                  <a:srgbClr val="000000"/>
                </a:solidFill>
                <a:uFillTx/>
                <a:latin typeface="Times New Roman" panose="02020603050405020304" pitchFamily="18" charset="0"/>
                <a:ea typeface="宋体" panose="02010600030101010101" pitchFamily="2" charset="-122"/>
              </a:rPr>
              <a:t>(2-1)</a:t>
            </a:r>
          </a:p>
        </p:txBody>
      </p:sp>
      <p:sp>
        <p:nvSpPr>
          <p:cNvPr id="9" name="文本框 8"/>
          <p:cNvSpPr txBox="1"/>
          <p:nvPr/>
        </p:nvSpPr>
        <p:spPr>
          <a:xfrm>
            <a:off x="4932045" y="2233295"/>
            <a:ext cx="1031875" cy="275590"/>
          </a:xfrm>
          <a:prstGeom prst="rect">
            <a:avLst/>
          </a:prstGeom>
          <a:noFill/>
          <a:ln w="9525">
            <a:noFill/>
          </a:ln>
        </p:spPr>
        <p:txBody>
          <a:bodyPr wrap="square">
            <a:spAutoFit/>
          </a:bodyPr>
          <a:lstStyle/>
          <a:p>
            <a:pPr marL="0" indent="0" algn="ctr"/>
            <a:r>
              <a:rPr lang="zh-CN" sz="1200" b="1">
                <a:solidFill>
                  <a:srgbClr val="000000"/>
                </a:solidFill>
                <a:uFillTx/>
                <a:latin typeface="Times New Roman" panose="02020603050405020304" pitchFamily="18" charset="0"/>
                <a:ea typeface="宋体" panose="02010600030101010101" pitchFamily="2" charset="-122"/>
              </a:rPr>
              <a:t>式</a:t>
            </a:r>
            <a:r>
              <a:rPr lang="en-US" altLang="zh-CN" sz="1200" b="1">
                <a:solidFill>
                  <a:srgbClr val="000000"/>
                </a:solidFill>
                <a:uFillTx/>
                <a:latin typeface="Times New Roman" panose="02020603050405020304" pitchFamily="18" charset="0"/>
                <a:ea typeface="宋体" panose="02010600030101010101" pitchFamily="2" charset="-122"/>
              </a:rPr>
              <a:t>(2-2)</a:t>
            </a:r>
          </a:p>
        </p:txBody>
      </p:sp>
      <p:sp>
        <p:nvSpPr>
          <p:cNvPr id="10" name="文本框 9"/>
          <p:cNvSpPr txBox="1"/>
          <p:nvPr/>
        </p:nvSpPr>
        <p:spPr>
          <a:xfrm>
            <a:off x="8135620" y="2709545"/>
            <a:ext cx="1031875" cy="275590"/>
          </a:xfrm>
          <a:prstGeom prst="rect">
            <a:avLst/>
          </a:prstGeom>
          <a:noFill/>
          <a:ln w="9525">
            <a:noFill/>
          </a:ln>
        </p:spPr>
        <p:txBody>
          <a:bodyPr wrap="square">
            <a:spAutoFit/>
          </a:bodyPr>
          <a:lstStyle/>
          <a:p>
            <a:pPr marL="0" indent="0" algn="ctr"/>
            <a:r>
              <a:rPr lang="zh-CN" sz="1200" b="1">
                <a:solidFill>
                  <a:srgbClr val="000000"/>
                </a:solidFill>
                <a:uFillTx/>
                <a:latin typeface="Times New Roman" panose="02020603050405020304" pitchFamily="18" charset="0"/>
                <a:ea typeface="宋体" panose="02010600030101010101" pitchFamily="2" charset="-122"/>
              </a:rPr>
              <a:t>式</a:t>
            </a:r>
            <a:r>
              <a:rPr lang="en-US" altLang="zh-CN" sz="1200" b="1">
                <a:solidFill>
                  <a:srgbClr val="000000"/>
                </a:solidFill>
                <a:uFillTx/>
                <a:latin typeface="Times New Roman" panose="02020603050405020304" pitchFamily="18" charset="0"/>
                <a:ea typeface="宋体" panose="02010600030101010101" pitchFamily="2" charset="-122"/>
              </a:rPr>
              <a:t>(2-3)</a:t>
            </a:r>
          </a:p>
        </p:txBody>
      </p:sp>
      <p:sp>
        <p:nvSpPr>
          <p:cNvPr id="15" name="文本框 14"/>
          <p:cNvSpPr txBox="1"/>
          <p:nvPr/>
        </p:nvSpPr>
        <p:spPr>
          <a:xfrm>
            <a:off x="8028305" y="1792605"/>
            <a:ext cx="1031875" cy="275590"/>
          </a:xfrm>
          <a:prstGeom prst="rect">
            <a:avLst/>
          </a:prstGeom>
          <a:noFill/>
          <a:ln w="9525">
            <a:noFill/>
          </a:ln>
        </p:spPr>
        <p:txBody>
          <a:bodyPr wrap="square">
            <a:spAutoFit/>
          </a:bodyPr>
          <a:lstStyle/>
          <a:p>
            <a:pPr marL="0" indent="0" algn="ctr"/>
            <a:r>
              <a:rPr lang="zh-CN" sz="1200" b="1">
                <a:solidFill>
                  <a:srgbClr val="000000"/>
                </a:solidFill>
                <a:uFillTx/>
                <a:latin typeface="Times New Roman" panose="02020603050405020304" pitchFamily="18" charset="0"/>
                <a:ea typeface="宋体" panose="02010600030101010101" pitchFamily="2" charset="-122"/>
              </a:rPr>
              <a:t>式</a:t>
            </a:r>
            <a:r>
              <a:rPr lang="en-US" altLang="zh-CN" sz="1200" b="1">
                <a:solidFill>
                  <a:srgbClr val="000000"/>
                </a:solidFill>
                <a:uFillTx/>
                <a:latin typeface="Times New Roman" panose="02020603050405020304" pitchFamily="18" charset="0"/>
                <a:ea typeface="宋体" panose="02010600030101010101" pitchFamily="2" charset="-122"/>
              </a:rPr>
              <a:t>(2-4)</a:t>
            </a:r>
          </a:p>
        </p:txBody>
      </p:sp>
      <p:sp>
        <p:nvSpPr>
          <p:cNvPr id="19" name="文本框 18"/>
          <p:cNvSpPr txBox="1"/>
          <p:nvPr/>
        </p:nvSpPr>
        <p:spPr>
          <a:xfrm>
            <a:off x="3779520" y="3451860"/>
            <a:ext cx="1031875" cy="275590"/>
          </a:xfrm>
          <a:prstGeom prst="rect">
            <a:avLst/>
          </a:prstGeom>
          <a:noFill/>
          <a:ln w="9525">
            <a:noFill/>
          </a:ln>
        </p:spPr>
        <p:txBody>
          <a:bodyPr wrap="square">
            <a:spAutoFit/>
          </a:bodyPr>
          <a:lstStyle/>
          <a:p>
            <a:pPr marL="0" indent="0" algn="ctr"/>
            <a:r>
              <a:rPr lang="zh-CN" sz="1200" b="1">
                <a:solidFill>
                  <a:srgbClr val="000000"/>
                </a:solidFill>
                <a:uFillTx/>
                <a:latin typeface="Times New Roman" panose="02020603050405020304" pitchFamily="18" charset="0"/>
                <a:ea typeface="宋体" panose="02010600030101010101" pitchFamily="2" charset="-122"/>
              </a:rPr>
              <a:t>式</a:t>
            </a:r>
            <a:r>
              <a:rPr lang="en-US" altLang="zh-CN" sz="1200" b="1">
                <a:solidFill>
                  <a:srgbClr val="000000"/>
                </a:solidFill>
                <a:uFillTx/>
                <a:latin typeface="Times New Roman" panose="02020603050405020304" pitchFamily="18" charset="0"/>
                <a:ea typeface="宋体" panose="02010600030101010101" pitchFamily="2" charset="-122"/>
              </a:rPr>
              <a:t>(2-5)</a:t>
            </a:r>
          </a:p>
        </p:txBody>
      </p:sp>
      <p:pic>
        <p:nvPicPr>
          <p:cNvPr id="20" name="图片 19"/>
          <p:cNvPicPr>
            <a:picLocks noChangeAspect="1"/>
          </p:cNvPicPr>
          <p:nvPr/>
        </p:nvPicPr>
        <p:blipFill>
          <a:blip r:embed="rId9"/>
          <a:stretch>
            <a:fillRect/>
          </a:stretch>
        </p:blipFill>
        <p:spPr>
          <a:xfrm>
            <a:off x="4932045" y="3392805"/>
            <a:ext cx="2881630" cy="393065"/>
          </a:xfrm>
          <a:prstGeom prst="rect">
            <a:avLst/>
          </a:prstGeom>
        </p:spPr>
      </p:pic>
      <p:sp>
        <p:nvSpPr>
          <p:cNvPr id="21" name="文本框 20"/>
          <p:cNvSpPr txBox="1"/>
          <p:nvPr/>
        </p:nvSpPr>
        <p:spPr>
          <a:xfrm>
            <a:off x="7813675" y="3429635"/>
            <a:ext cx="1031875" cy="275590"/>
          </a:xfrm>
          <a:prstGeom prst="rect">
            <a:avLst/>
          </a:prstGeom>
          <a:noFill/>
          <a:ln w="9525">
            <a:noFill/>
          </a:ln>
        </p:spPr>
        <p:txBody>
          <a:bodyPr wrap="square">
            <a:spAutoFit/>
          </a:bodyPr>
          <a:lstStyle/>
          <a:p>
            <a:pPr marL="0" indent="0" algn="ctr"/>
            <a:r>
              <a:rPr lang="zh-CN" sz="1200" b="1">
                <a:solidFill>
                  <a:srgbClr val="000000"/>
                </a:solidFill>
                <a:uFillTx/>
                <a:latin typeface="Times New Roman" panose="02020603050405020304" pitchFamily="18" charset="0"/>
                <a:ea typeface="宋体" panose="02010600030101010101" pitchFamily="2" charset="-122"/>
              </a:rPr>
              <a:t>式</a:t>
            </a:r>
            <a:r>
              <a:rPr lang="en-US" altLang="zh-CN" sz="1200" b="1">
                <a:solidFill>
                  <a:srgbClr val="000000"/>
                </a:solidFill>
                <a:uFillTx/>
                <a:latin typeface="Times New Roman" panose="02020603050405020304" pitchFamily="18" charset="0"/>
                <a:ea typeface="宋体" panose="02010600030101010101" pitchFamily="2" charset="-122"/>
              </a:rPr>
              <a:t>(2-6)</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Q4ZTYwNDNkZTJhYjcwZTA1ZDFhZTlmMTM0NTE1MDcifQ=="/>
  <p:tag name="KSO_WPP_MARK_KEY" val="aca3440e-614b-4d57-808b-12e03744c5c0"/>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20,&quot;width&quot;:6852}"/>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48f3bad3-1725-493f-a353-7a818b7ad342}"/>
  <p:tag name="TABLE_ENDDRAG_ORIGIN_RECT" val="653*69"/>
  <p:tag name="TABLE_ENDDRAG_RECT" val="20*150*653*69"/>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2f522c54-3e40-4b21-8984-61877cae6225}"/>
  <p:tag name="TABLE_ENDDRAG_ORIGIN_RECT" val="655*112"/>
  <p:tag name="TABLE_ENDDRAG_RECT" val="22*285*655*11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85,&quot;width&quot;:400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94,&quot;width&quot;:4893}"/>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94,&quot;width&quot;:4893}"/>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76,&quot;width&quot;:5119}"/>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2984,&quot;width&quot;:9108}"/>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20,&quot;width&quot;:4139}"/>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81,&quot;width&quot;:4567}"/>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57,&quot;width&quot;:4535}"/>
</p:tagLst>
</file>

<file path=ppt/theme/theme1.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2079</Words>
  <Application>Microsoft Office PowerPoint</Application>
  <PresentationFormat>全屏显示(4:3)</PresentationFormat>
  <Paragraphs>188</Paragraphs>
  <Slides>24</Slides>
  <Notes>22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3" baseType="lpstr">
      <vt:lpstr>黑体</vt:lpstr>
      <vt:lpstr>华文中宋</vt:lpstr>
      <vt:lpstr>宋体</vt:lpstr>
      <vt:lpstr>微软雅黑</vt:lpstr>
      <vt:lpstr>Arial</vt:lpstr>
      <vt:lpstr>Times New Roman</vt:lpstr>
      <vt:lpstr>Wingdings</vt:lpstr>
      <vt:lpstr>2_默认设计模板</vt:lpstr>
      <vt:lpstr>MathType 6.0 Equation</vt:lpstr>
      <vt:lpstr>PowerPoint 演示文稿</vt:lpstr>
      <vt:lpstr>答辩目录</vt:lpstr>
      <vt:lpstr>研究背景及研究现状</vt:lpstr>
      <vt:lpstr>研究背景及研究现状</vt:lpstr>
      <vt:lpstr>研究内容及论文框架</vt:lpstr>
      <vt:lpstr>研究内容及论文框架</vt:lpstr>
      <vt:lpstr>论文工作进展</vt:lpstr>
      <vt:lpstr>论文工作进展</vt:lpstr>
      <vt:lpstr>论文工作进展</vt:lpstr>
      <vt:lpstr>论文工作进展</vt:lpstr>
      <vt:lpstr>论文工作进展</vt:lpstr>
      <vt:lpstr>论文工作进展</vt:lpstr>
      <vt:lpstr>论文工作进展</vt:lpstr>
      <vt:lpstr>论文工作进展</vt:lpstr>
      <vt:lpstr>论文工作进展</vt:lpstr>
      <vt:lpstr>论文工作进展</vt:lpstr>
      <vt:lpstr>论文工作进展</vt:lpstr>
      <vt:lpstr>论文工作进展</vt:lpstr>
      <vt:lpstr>论文工作进展</vt:lpstr>
      <vt:lpstr>论文工作进展</vt:lpstr>
      <vt:lpstr>结论与展望</vt:lpstr>
      <vt:lpstr>结论与展望</vt:lpstr>
      <vt:lpstr>结论与展望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交通信号协调控制基础理论与关键技术研究 </dc:title>
  <dc:subject>博士学位论文</dc:subject>
  <dc:creator>卢凯</dc:creator>
  <cp:lastModifiedBy>Administrator</cp:lastModifiedBy>
  <cp:revision>1901</cp:revision>
  <dcterms:created xsi:type="dcterms:W3CDTF">2008-07-19T00:42:00Z</dcterms:created>
  <dcterms:modified xsi:type="dcterms:W3CDTF">2023-03-11T05:38:30Z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FEA34E9BE93044BAB846ADB3A092D053</vt:lpwstr>
  </property>
  <property fmtid="{D5CDD505-2E9C-101B-9397-08002B2CF9AE}" pid="3" name="KSOProductBuildVer">
    <vt:lpwstr>2052-11.1.0.13703</vt:lpwstr>
  </property>
</Properties>
</file>